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  <p:sldMasterId id="2147483897" r:id="rId2"/>
  </p:sldMasterIdLst>
  <p:notesMasterIdLst>
    <p:notesMasterId r:id="rId44"/>
  </p:notesMasterIdLst>
  <p:sldIdLst>
    <p:sldId id="259" r:id="rId3"/>
    <p:sldId id="287" r:id="rId4"/>
    <p:sldId id="260" r:id="rId5"/>
    <p:sldId id="265" r:id="rId6"/>
    <p:sldId id="256" r:id="rId7"/>
    <p:sldId id="264" r:id="rId8"/>
    <p:sldId id="297" r:id="rId9"/>
    <p:sldId id="298" r:id="rId10"/>
    <p:sldId id="276" r:id="rId11"/>
    <p:sldId id="271" r:id="rId12"/>
    <p:sldId id="272" r:id="rId13"/>
    <p:sldId id="311" r:id="rId14"/>
    <p:sldId id="299" r:id="rId15"/>
    <p:sldId id="274" r:id="rId16"/>
    <p:sldId id="300" r:id="rId17"/>
    <p:sldId id="309" r:id="rId18"/>
    <p:sldId id="301" r:id="rId19"/>
    <p:sldId id="257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269" r:id="rId28"/>
    <p:sldId id="278" r:id="rId29"/>
    <p:sldId id="267" r:id="rId30"/>
    <p:sldId id="268" r:id="rId31"/>
    <p:sldId id="270" r:id="rId32"/>
    <p:sldId id="273" r:id="rId33"/>
    <p:sldId id="275" r:id="rId34"/>
    <p:sldId id="281" r:id="rId35"/>
    <p:sldId id="258" r:id="rId36"/>
    <p:sldId id="279" r:id="rId37"/>
    <p:sldId id="266" r:id="rId38"/>
    <p:sldId id="262" r:id="rId39"/>
    <p:sldId id="261" r:id="rId40"/>
    <p:sldId id="263" r:id="rId41"/>
    <p:sldId id="280" r:id="rId42"/>
    <p:sldId id="310" r:id="rId4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egrüßung und Allgemeines" id="{0E2561D7-8BE6-BD4F-ABD8-67A8242F4A2F}">
          <p14:sldIdLst>
            <p14:sldId id="259"/>
            <p14:sldId id="287"/>
            <p14:sldId id="260"/>
            <p14:sldId id="265"/>
          </p14:sldIdLst>
        </p14:section>
        <p14:section name="Parteien und Königspaar" id="{50D246F1-269F-7649-BCDE-EBD394428710}">
          <p14:sldIdLst>
            <p14:sldId id="256"/>
            <p14:sldId id="264"/>
            <p14:sldId id="297"/>
            <p14:sldId id="298"/>
            <p14:sldId id="276"/>
            <p14:sldId id="271"/>
            <p14:sldId id="272"/>
            <p14:sldId id="311"/>
            <p14:sldId id="299"/>
            <p14:sldId id="274"/>
            <p14:sldId id="300"/>
            <p14:sldId id="309"/>
          </p14:sldIdLst>
        </p14:section>
        <p14:section name="Staatsdienst" id="{8B12CE07-F90B-7349-B9D7-C9D867DF62D8}">
          <p14:sldIdLst>
            <p14:sldId id="301"/>
            <p14:sldId id="257"/>
            <p14:sldId id="302"/>
            <p14:sldId id="303"/>
            <p14:sldId id="304"/>
            <p14:sldId id="305"/>
            <p14:sldId id="306"/>
            <p14:sldId id="307"/>
            <p14:sldId id="308"/>
            <p14:sldId id="269"/>
          </p14:sldIdLst>
        </p14:section>
        <p14:section name="Unternehmen" id="{BE979F89-B81A-4F43-A80D-D960CA5CE91C}">
          <p14:sldIdLst>
            <p14:sldId id="278"/>
            <p14:sldId id="267"/>
            <p14:sldId id="268"/>
            <p14:sldId id="270"/>
            <p14:sldId id="273"/>
            <p14:sldId id="275"/>
            <p14:sldId id="281"/>
            <p14:sldId id="258"/>
            <p14:sldId id="279"/>
            <p14:sldId id="266"/>
            <p14:sldId id="262"/>
            <p14:sldId id="261"/>
            <p14:sldId id="263"/>
            <p14:sldId id="280"/>
            <p14:sldId id="31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nja Haag" userId="ece9f564-4ae5-415d-9e47-51090825d662" providerId="ADAL" clId="{E770410C-EBD8-9346-AF4F-A1441D4AAA07}"/>
    <pc:docChg chg="modSld">
      <pc:chgData name="Tanja Haag" userId="ece9f564-4ae5-415d-9e47-51090825d662" providerId="ADAL" clId="{E770410C-EBD8-9346-AF4F-A1441D4AAA07}" dt="2024-01-16T21:21:45.213" v="15" actId="1076"/>
      <pc:docMkLst>
        <pc:docMk/>
      </pc:docMkLst>
      <pc:sldChg chg="addSp modSp mod">
        <pc:chgData name="Tanja Haag" userId="ece9f564-4ae5-415d-9e47-51090825d662" providerId="ADAL" clId="{E770410C-EBD8-9346-AF4F-A1441D4AAA07}" dt="2024-01-16T21:21:45.213" v="15" actId="1076"/>
        <pc:sldMkLst>
          <pc:docMk/>
          <pc:sldMk cId="2726161219" sldId="259"/>
        </pc:sldMkLst>
        <pc:spChg chg="add mod">
          <ac:chgData name="Tanja Haag" userId="ece9f564-4ae5-415d-9e47-51090825d662" providerId="ADAL" clId="{E770410C-EBD8-9346-AF4F-A1441D4AAA07}" dt="2024-01-16T21:20:44.663" v="14" actId="20577"/>
          <ac:spMkLst>
            <pc:docMk/>
            <pc:sldMk cId="2726161219" sldId="259"/>
            <ac:spMk id="5" creationId="{85809D7A-71A2-C17C-AF8F-5DB95A77DE30}"/>
          </ac:spMkLst>
        </pc:spChg>
        <pc:picChg chg="add mod">
          <ac:chgData name="Tanja Haag" userId="ece9f564-4ae5-415d-9e47-51090825d662" providerId="ADAL" clId="{E770410C-EBD8-9346-AF4F-A1441D4AAA07}" dt="2024-01-16T21:20:35.661" v="2" actId="14100"/>
          <ac:picMkLst>
            <pc:docMk/>
            <pc:sldMk cId="2726161219" sldId="259"/>
            <ac:picMk id="4" creationId="{D316B4B5-1873-43CF-2C8B-2FE1750C6E0C}"/>
          </ac:picMkLst>
        </pc:picChg>
        <pc:picChg chg="mod">
          <ac:chgData name="Tanja Haag" userId="ece9f564-4ae5-415d-9e47-51090825d662" providerId="ADAL" clId="{E770410C-EBD8-9346-AF4F-A1441D4AAA07}" dt="2024-01-16T21:21:45.213" v="15" actId="1076"/>
          <ac:picMkLst>
            <pc:docMk/>
            <pc:sldMk cId="2726161219" sldId="259"/>
            <ac:picMk id="8" creationId="{2C00E599-E343-1F52-D661-BA62C1DCAA25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486F24-474C-2E43-83BA-2E7D680A1E95}" type="doc">
      <dgm:prSet loTypeId="urn:microsoft.com/office/officeart/2005/8/layout/vProcess5" loCatId="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de-DE"/>
        </a:p>
      </dgm:t>
    </dgm:pt>
    <dgm:pt modelId="{715AD17C-772B-5449-8211-05C4B90C0EAA}">
      <dgm:prSet phldrT="[Text]" custT="1"/>
      <dgm:spPr/>
      <dgm:t>
        <a:bodyPr/>
        <a:lstStyle/>
        <a:p>
          <a:r>
            <a:rPr lang="de-DE" sz="3200"/>
            <a:t>10 Mitglieder</a:t>
          </a:r>
          <a:r>
            <a:rPr lang="de-DE" sz="2800"/>
            <a:t> (auch aus verschiedenen Klassen) </a:t>
          </a:r>
          <a:endParaRPr lang="de-DE" sz="3200"/>
        </a:p>
      </dgm:t>
    </dgm:pt>
    <dgm:pt modelId="{6E81D8C7-C9E5-1F4A-9CCB-F0ED84A40F49}" type="parTrans" cxnId="{41B50E2F-F14A-CB43-AF26-C232408211A6}">
      <dgm:prSet/>
      <dgm:spPr/>
      <dgm:t>
        <a:bodyPr/>
        <a:lstStyle/>
        <a:p>
          <a:endParaRPr lang="de-DE" sz="2400"/>
        </a:p>
      </dgm:t>
    </dgm:pt>
    <dgm:pt modelId="{67861264-884F-3B47-8C8F-E0950A70DFE8}" type="sibTrans" cxnId="{41B50E2F-F14A-CB43-AF26-C232408211A6}">
      <dgm:prSet/>
      <dgm:spPr/>
      <dgm:t>
        <a:bodyPr/>
        <a:lstStyle/>
        <a:p>
          <a:endParaRPr lang="de-DE" sz="2400"/>
        </a:p>
      </dgm:t>
    </dgm:pt>
    <dgm:pt modelId="{12815D30-4C68-7849-95CD-2A1009296B9F}">
      <dgm:prSet phldrT="[Text]" custT="1"/>
      <dgm:spPr/>
      <dgm:t>
        <a:bodyPr/>
        <a:lstStyle/>
        <a:p>
          <a:r>
            <a:rPr lang="de-DE" sz="3200"/>
            <a:t>Gründungsantrag ausfüllen und abgeben</a:t>
          </a:r>
        </a:p>
      </dgm:t>
    </dgm:pt>
    <dgm:pt modelId="{30A19371-80C4-B540-98DC-3E148AD879F2}" type="parTrans" cxnId="{1159ABFF-0A54-A342-8BA2-C199B580C733}">
      <dgm:prSet/>
      <dgm:spPr/>
      <dgm:t>
        <a:bodyPr/>
        <a:lstStyle/>
        <a:p>
          <a:endParaRPr lang="de-DE" sz="2400"/>
        </a:p>
      </dgm:t>
    </dgm:pt>
    <dgm:pt modelId="{FBC1F57D-B442-7745-8E84-F4AD48C7BDA1}" type="sibTrans" cxnId="{1159ABFF-0A54-A342-8BA2-C199B580C733}">
      <dgm:prSet/>
      <dgm:spPr/>
      <dgm:t>
        <a:bodyPr/>
        <a:lstStyle/>
        <a:p>
          <a:endParaRPr lang="de-DE" sz="2400"/>
        </a:p>
      </dgm:t>
    </dgm:pt>
    <dgm:pt modelId="{F2C5FD9D-53A5-EF4F-AA09-282EC1891150}">
      <dgm:prSet phldrT="[Text]" custT="1"/>
      <dgm:spPr/>
      <dgm:t>
        <a:bodyPr/>
        <a:lstStyle/>
        <a:p>
          <a:r>
            <a:rPr lang="de-DE" sz="3200"/>
            <a:t>Parteinamen und Akronym finden</a:t>
          </a:r>
        </a:p>
      </dgm:t>
    </dgm:pt>
    <dgm:pt modelId="{88944C11-BB7D-FE4F-BB70-F820BF0EF778}" type="sibTrans" cxnId="{E045A1A6-BF16-B143-BDBC-089494A5BB12}">
      <dgm:prSet/>
      <dgm:spPr/>
      <dgm:t>
        <a:bodyPr/>
        <a:lstStyle/>
        <a:p>
          <a:endParaRPr lang="de-DE" sz="2400"/>
        </a:p>
      </dgm:t>
    </dgm:pt>
    <dgm:pt modelId="{A0E9B5F5-9F25-7A40-8E09-B1AB9F6BDFBC}" type="parTrans" cxnId="{E045A1A6-BF16-B143-BDBC-089494A5BB12}">
      <dgm:prSet/>
      <dgm:spPr/>
      <dgm:t>
        <a:bodyPr/>
        <a:lstStyle/>
        <a:p>
          <a:endParaRPr lang="de-DE" sz="2400"/>
        </a:p>
      </dgm:t>
    </dgm:pt>
    <dgm:pt modelId="{385E1705-1332-7D46-ABDB-5CB80F35F62B}">
      <dgm:prSet custT="1"/>
      <dgm:spPr/>
      <dgm:t>
        <a:bodyPr/>
        <a:lstStyle/>
        <a:p>
          <a:r>
            <a:rPr lang="de-DE" sz="3200"/>
            <a:t>Wahlkampagne starten</a:t>
          </a:r>
        </a:p>
      </dgm:t>
    </dgm:pt>
    <dgm:pt modelId="{A548D76B-8DAB-FF4B-98C2-3951C35C2CA3}" type="parTrans" cxnId="{0D2D3229-9785-AE49-AD2B-CAD95D85D8C7}">
      <dgm:prSet/>
      <dgm:spPr/>
      <dgm:t>
        <a:bodyPr/>
        <a:lstStyle/>
        <a:p>
          <a:endParaRPr lang="de-DE" sz="2400"/>
        </a:p>
      </dgm:t>
    </dgm:pt>
    <dgm:pt modelId="{1B0E1D4A-0D0B-224D-BA78-2B8B4F270F3A}" type="sibTrans" cxnId="{0D2D3229-9785-AE49-AD2B-CAD95D85D8C7}">
      <dgm:prSet/>
      <dgm:spPr/>
      <dgm:t>
        <a:bodyPr/>
        <a:lstStyle/>
        <a:p>
          <a:endParaRPr lang="de-DE" sz="2400"/>
        </a:p>
      </dgm:t>
    </dgm:pt>
    <dgm:pt modelId="{68643999-AB84-1349-8861-B8E3B7A74A9B}" type="pres">
      <dgm:prSet presAssocID="{55486F24-474C-2E43-83BA-2E7D680A1E95}" presName="outerComposite" presStyleCnt="0">
        <dgm:presLayoutVars>
          <dgm:chMax val="5"/>
          <dgm:dir/>
          <dgm:resizeHandles val="exact"/>
        </dgm:presLayoutVars>
      </dgm:prSet>
      <dgm:spPr/>
    </dgm:pt>
    <dgm:pt modelId="{AF722D83-E861-4647-BEB7-46134D482467}" type="pres">
      <dgm:prSet presAssocID="{55486F24-474C-2E43-83BA-2E7D680A1E95}" presName="dummyMaxCanvas" presStyleCnt="0">
        <dgm:presLayoutVars/>
      </dgm:prSet>
      <dgm:spPr/>
    </dgm:pt>
    <dgm:pt modelId="{EA1C45AD-C11C-B743-979A-26E2D3BEF23E}" type="pres">
      <dgm:prSet presAssocID="{55486F24-474C-2E43-83BA-2E7D680A1E95}" presName="FourNodes_1" presStyleLbl="node1" presStyleIdx="0" presStyleCnt="4">
        <dgm:presLayoutVars>
          <dgm:bulletEnabled val="1"/>
        </dgm:presLayoutVars>
      </dgm:prSet>
      <dgm:spPr/>
    </dgm:pt>
    <dgm:pt modelId="{20BB786D-E4EA-7740-9E30-A8488E39CF37}" type="pres">
      <dgm:prSet presAssocID="{55486F24-474C-2E43-83BA-2E7D680A1E95}" presName="FourNodes_2" presStyleLbl="node1" presStyleIdx="1" presStyleCnt="4">
        <dgm:presLayoutVars>
          <dgm:bulletEnabled val="1"/>
        </dgm:presLayoutVars>
      </dgm:prSet>
      <dgm:spPr/>
    </dgm:pt>
    <dgm:pt modelId="{CA2EAEC3-EF58-E747-AEA2-7FD1DCA565CD}" type="pres">
      <dgm:prSet presAssocID="{55486F24-474C-2E43-83BA-2E7D680A1E95}" presName="FourNodes_3" presStyleLbl="node1" presStyleIdx="2" presStyleCnt="4">
        <dgm:presLayoutVars>
          <dgm:bulletEnabled val="1"/>
        </dgm:presLayoutVars>
      </dgm:prSet>
      <dgm:spPr/>
    </dgm:pt>
    <dgm:pt modelId="{604C2214-2995-1747-B17D-CA47C1D6B894}" type="pres">
      <dgm:prSet presAssocID="{55486F24-474C-2E43-83BA-2E7D680A1E95}" presName="FourNodes_4" presStyleLbl="node1" presStyleIdx="3" presStyleCnt="4">
        <dgm:presLayoutVars>
          <dgm:bulletEnabled val="1"/>
        </dgm:presLayoutVars>
      </dgm:prSet>
      <dgm:spPr/>
    </dgm:pt>
    <dgm:pt modelId="{3807FD99-B2DD-CE49-B799-46B424C4404F}" type="pres">
      <dgm:prSet presAssocID="{55486F24-474C-2E43-83BA-2E7D680A1E95}" presName="FourConn_1-2" presStyleLbl="fgAccFollowNode1" presStyleIdx="0" presStyleCnt="3">
        <dgm:presLayoutVars>
          <dgm:bulletEnabled val="1"/>
        </dgm:presLayoutVars>
      </dgm:prSet>
      <dgm:spPr/>
    </dgm:pt>
    <dgm:pt modelId="{C112D3EF-50CF-8E4D-881A-A6B7B7F8E4A6}" type="pres">
      <dgm:prSet presAssocID="{55486F24-474C-2E43-83BA-2E7D680A1E95}" presName="FourConn_2-3" presStyleLbl="fgAccFollowNode1" presStyleIdx="1" presStyleCnt="3">
        <dgm:presLayoutVars>
          <dgm:bulletEnabled val="1"/>
        </dgm:presLayoutVars>
      </dgm:prSet>
      <dgm:spPr/>
    </dgm:pt>
    <dgm:pt modelId="{CF2BD932-5457-C447-9CA5-D67613D45472}" type="pres">
      <dgm:prSet presAssocID="{55486F24-474C-2E43-83BA-2E7D680A1E95}" presName="FourConn_3-4" presStyleLbl="fgAccFollowNode1" presStyleIdx="2" presStyleCnt="3">
        <dgm:presLayoutVars>
          <dgm:bulletEnabled val="1"/>
        </dgm:presLayoutVars>
      </dgm:prSet>
      <dgm:spPr/>
    </dgm:pt>
    <dgm:pt modelId="{AE942309-D176-5F46-8B75-896E9F2EBB90}" type="pres">
      <dgm:prSet presAssocID="{55486F24-474C-2E43-83BA-2E7D680A1E95}" presName="FourNodes_1_text" presStyleLbl="node1" presStyleIdx="3" presStyleCnt="4">
        <dgm:presLayoutVars>
          <dgm:bulletEnabled val="1"/>
        </dgm:presLayoutVars>
      </dgm:prSet>
      <dgm:spPr/>
    </dgm:pt>
    <dgm:pt modelId="{2AAB07C4-074E-3147-AD1A-B2F1B52FA3F5}" type="pres">
      <dgm:prSet presAssocID="{55486F24-474C-2E43-83BA-2E7D680A1E95}" presName="FourNodes_2_text" presStyleLbl="node1" presStyleIdx="3" presStyleCnt="4">
        <dgm:presLayoutVars>
          <dgm:bulletEnabled val="1"/>
        </dgm:presLayoutVars>
      </dgm:prSet>
      <dgm:spPr/>
    </dgm:pt>
    <dgm:pt modelId="{18284E7A-05DC-6544-B4B4-C2DB907BDA13}" type="pres">
      <dgm:prSet presAssocID="{55486F24-474C-2E43-83BA-2E7D680A1E95}" presName="FourNodes_3_text" presStyleLbl="node1" presStyleIdx="3" presStyleCnt="4">
        <dgm:presLayoutVars>
          <dgm:bulletEnabled val="1"/>
        </dgm:presLayoutVars>
      </dgm:prSet>
      <dgm:spPr/>
    </dgm:pt>
    <dgm:pt modelId="{C438BAF4-B546-9C4F-84A9-2C18C4EA861B}" type="pres">
      <dgm:prSet presAssocID="{55486F24-474C-2E43-83BA-2E7D680A1E95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5B97A00B-271E-AF49-9C0F-7BE74F87DF8A}" type="presOf" srcId="{55486F24-474C-2E43-83BA-2E7D680A1E95}" destId="{68643999-AB84-1349-8861-B8E3B7A74A9B}" srcOrd="0" destOrd="0" presId="urn:microsoft.com/office/officeart/2005/8/layout/vProcess5"/>
    <dgm:cxn modelId="{0D2D3229-9785-AE49-AD2B-CAD95D85D8C7}" srcId="{55486F24-474C-2E43-83BA-2E7D680A1E95}" destId="{385E1705-1332-7D46-ABDB-5CB80F35F62B}" srcOrd="3" destOrd="0" parTransId="{A548D76B-8DAB-FF4B-98C2-3951C35C2CA3}" sibTransId="{1B0E1D4A-0D0B-224D-BA78-2B8B4F270F3A}"/>
    <dgm:cxn modelId="{41B50E2F-F14A-CB43-AF26-C232408211A6}" srcId="{55486F24-474C-2E43-83BA-2E7D680A1E95}" destId="{715AD17C-772B-5449-8211-05C4B90C0EAA}" srcOrd="0" destOrd="0" parTransId="{6E81D8C7-C9E5-1F4A-9CCB-F0ED84A40F49}" sibTransId="{67861264-884F-3B47-8C8F-E0950A70DFE8}"/>
    <dgm:cxn modelId="{76F7CB32-B43A-724E-8D10-13FD95A2EF02}" type="presOf" srcId="{F2C5FD9D-53A5-EF4F-AA09-282EC1891150}" destId="{20BB786D-E4EA-7740-9E30-A8488E39CF37}" srcOrd="0" destOrd="0" presId="urn:microsoft.com/office/officeart/2005/8/layout/vProcess5"/>
    <dgm:cxn modelId="{82ADE65C-61C8-DB4D-A671-201A15D44081}" type="presOf" srcId="{385E1705-1332-7D46-ABDB-5CB80F35F62B}" destId="{604C2214-2995-1747-B17D-CA47C1D6B894}" srcOrd="0" destOrd="0" presId="urn:microsoft.com/office/officeart/2005/8/layout/vProcess5"/>
    <dgm:cxn modelId="{0F494F5E-A401-F547-9AD6-819FD75F4D17}" type="presOf" srcId="{715AD17C-772B-5449-8211-05C4B90C0EAA}" destId="{EA1C45AD-C11C-B743-979A-26E2D3BEF23E}" srcOrd="0" destOrd="0" presId="urn:microsoft.com/office/officeart/2005/8/layout/vProcess5"/>
    <dgm:cxn modelId="{15ED4A4A-C159-0F44-9F29-C3DFB7716454}" type="presOf" srcId="{715AD17C-772B-5449-8211-05C4B90C0EAA}" destId="{AE942309-D176-5F46-8B75-896E9F2EBB90}" srcOrd="1" destOrd="0" presId="urn:microsoft.com/office/officeart/2005/8/layout/vProcess5"/>
    <dgm:cxn modelId="{FE564D73-243D-9242-B1B5-9A1BF86D028B}" type="presOf" srcId="{FBC1F57D-B442-7745-8E84-F4AD48C7BDA1}" destId="{CF2BD932-5457-C447-9CA5-D67613D45472}" srcOrd="0" destOrd="0" presId="urn:microsoft.com/office/officeart/2005/8/layout/vProcess5"/>
    <dgm:cxn modelId="{66A34B76-93CB-CB40-9F04-694AA375D256}" type="presOf" srcId="{F2C5FD9D-53A5-EF4F-AA09-282EC1891150}" destId="{2AAB07C4-074E-3147-AD1A-B2F1B52FA3F5}" srcOrd="1" destOrd="0" presId="urn:microsoft.com/office/officeart/2005/8/layout/vProcess5"/>
    <dgm:cxn modelId="{3BDEBF58-993A-CD4D-99C3-CF0FD9A34AAC}" type="presOf" srcId="{12815D30-4C68-7849-95CD-2A1009296B9F}" destId="{18284E7A-05DC-6544-B4B4-C2DB907BDA13}" srcOrd="1" destOrd="0" presId="urn:microsoft.com/office/officeart/2005/8/layout/vProcess5"/>
    <dgm:cxn modelId="{CF210A83-0AE3-6A46-A9E6-E3DF0CE5508D}" type="presOf" srcId="{88944C11-BB7D-FE4F-BB70-F820BF0EF778}" destId="{C112D3EF-50CF-8E4D-881A-A6B7B7F8E4A6}" srcOrd="0" destOrd="0" presId="urn:microsoft.com/office/officeart/2005/8/layout/vProcess5"/>
    <dgm:cxn modelId="{E045A1A6-BF16-B143-BDBC-089494A5BB12}" srcId="{55486F24-474C-2E43-83BA-2E7D680A1E95}" destId="{F2C5FD9D-53A5-EF4F-AA09-282EC1891150}" srcOrd="1" destOrd="0" parTransId="{A0E9B5F5-9F25-7A40-8E09-B1AB9F6BDFBC}" sibTransId="{88944C11-BB7D-FE4F-BB70-F820BF0EF778}"/>
    <dgm:cxn modelId="{281F44C3-CB07-9140-95FA-CCE0811FB5F8}" type="presOf" srcId="{12815D30-4C68-7849-95CD-2A1009296B9F}" destId="{CA2EAEC3-EF58-E747-AEA2-7FD1DCA565CD}" srcOrd="0" destOrd="0" presId="urn:microsoft.com/office/officeart/2005/8/layout/vProcess5"/>
    <dgm:cxn modelId="{29B52ACD-D9B8-FC4E-8170-ABCDFC17624A}" type="presOf" srcId="{385E1705-1332-7D46-ABDB-5CB80F35F62B}" destId="{C438BAF4-B546-9C4F-84A9-2C18C4EA861B}" srcOrd="1" destOrd="0" presId="urn:microsoft.com/office/officeart/2005/8/layout/vProcess5"/>
    <dgm:cxn modelId="{DE01E6D7-F3B6-B140-A8E4-A0ADF9A28325}" type="presOf" srcId="{67861264-884F-3B47-8C8F-E0950A70DFE8}" destId="{3807FD99-B2DD-CE49-B799-46B424C4404F}" srcOrd="0" destOrd="0" presId="urn:microsoft.com/office/officeart/2005/8/layout/vProcess5"/>
    <dgm:cxn modelId="{1159ABFF-0A54-A342-8BA2-C199B580C733}" srcId="{55486F24-474C-2E43-83BA-2E7D680A1E95}" destId="{12815D30-4C68-7849-95CD-2A1009296B9F}" srcOrd="2" destOrd="0" parTransId="{30A19371-80C4-B540-98DC-3E148AD879F2}" sibTransId="{FBC1F57D-B442-7745-8E84-F4AD48C7BDA1}"/>
    <dgm:cxn modelId="{26737603-48BC-094C-905A-76F2EAC1058D}" type="presParOf" srcId="{68643999-AB84-1349-8861-B8E3B7A74A9B}" destId="{AF722D83-E861-4647-BEB7-46134D482467}" srcOrd="0" destOrd="0" presId="urn:microsoft.com/office/officeart/2005/8/layout/vProcess5"/>
    <dgm:cxn modelId="{B532335E-ED66-0C4F-B5DD-2B549A62765F}" type="presParOf" srcId="{68643999-AB84-1349-8861-B8E3B7A74A9B}" destId="{EA1C45AD-C11C-B743-979A-26E2D3BEF23E}" srcOrd="1" destOrd="0" presId="urn:microsoft.com/office/officeart/2005/8/layout/vProcess5"/>
    <dgm:cxn modelId="{AC5538DE-87A8-664A-A47F-E300605B4F09}" type="presParOf" srcId="{68643999-AB84-1349-8861-B8E3B7A74A9B}" destId="{20BB786D-E4EA-7740-9E30-A8488E39CF37}" srcOrd="2" destOrd="0" presId="urn:microsoft.com/office/officeart/2005/8/layout/vProcess5"/>
    <dgm:cxn modelId="{D5842360-473F-104D-9B39-890AC8D714B2}" type="presParOf" srcId="{68643999-AB84-1349-8861-B8E3B7A74A9B}" destId="{CA2EAEC3-EF58-E747-AEA2-7FD1DCA565CD}" srcOrd="3" destOrd="0" presId="urn:microsoft.com/office/officeart/2005/8/layout/vProcess5"/>
    <dgm:cxn modelId="{A797E9E2-7A72-C44E-A696-831F88AB54CA}" type="presParOf" srcId="{68643999-AB84-1349-8861-B8E3B7A74A9B}" destId="{604C2214-2995-1747-B17D-CA47C1D6B894}" srcOrd="4" destOrd="0" presId="urn:microsoft.com/office/officeart/2005/8/layout/vProcess5"/>
    <dgm:cxn modelId="{A934CC55-5ECA-F149-B83F-4D284598950F}" type="presParOf" srcId="{68643999-AB84-1349-8861-B8E3B7A74A9B}" destId="{3807FD99-B2DD-CE49-B799-46B424C4404F}" srcOrd="5" destOrd="0" presId="urn:microsoft.com/office/officeart/2005/8/layout/vProcess5"/>
    <dgm:cxn modelId="{CF3C068E-7062-CB4A-8246-74E567A4FB0A}" type="presParOf" srcId="{68643999-AB84-1349-8861-B8E3B7A74A9B}" destId="{C112D3EF-50CF-8E4D-881A-A6B7B7F8E4A6}" srcOrd="6" destOrd="0" presId="urn:microsoft.com/office/officeart/2005/8/layout/vProcess5"/>
    <dgm:cxn modelId="{892FEFD0-E483-C245-A90A-4E03561BFE07}" type="presParOf" srcId="{68643999-AB84-1349-8861-B8E3B7A74A9B}" destId="{CF2BD932-5457-C447-9CA5-D67613D45472}" srcOrd="7" destOrd="0" presId="urn:microsoft.com/office/officeart/2005/8/layout/vProcess5"/>
    <dgm:cxn modelId="{41534E7C-1BAC-184B-86EE-93E7DBA28782}" type="presParOf" srcId="{68643999-AB84-1349-8861-B8E3B7A74A9B}" destId="{AE942309-D176-5F46-8B75-896E9F2EBB90}" srcOrd="8" destOrd="0" presId="urn:microsoft.com/office/officeart/2005/8/layout/vProcess5"/>
    <dgm:cxn modelId="{10DF6FDA-96F0-B94D-A51A-A3847C8F4D67}" type="presParOf" srcId="{68643999-AB84-1349-8861-B8E3B7A74A9B}" destId="{2AAB07C4-074E-3147-AD1A-B2F1B52FA3F5}" srcOrd="9" destOrd="0" presId="urn:microsoft.com/office/officeart/2005/8/layout/vProcess5"/>
    <dgm:cxn modelId="{07EE3414-BDA4-7149-9C47-E70648D2C024}" type="presParOf" srcId="{68643999-AB84-1349-8861-B8E3B7A74A9B}" destId="{18284E7A-05DC-6544-B4B4-C2DB907BDA13}" srcOrd="10" destOrd="0" presId="urn:microsoft.com/office/officeart/2005/8/layout/vProcess5"/>
    <dgm:cxn modelId="{06CD0F4A-71E9-824F-966E-92DEB132C9DA}" type="presParOf" srcId="{68643999-AB84-1349-8861-B8E3B7A74A9B}" destId="{C438BAF4-B546-9C4F-84A9-2C18C4EA861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486F24-474C-2E43-83BA-2E7D680A1E95}" type="doc">
      <dgm:prSet loTypeId="urn:microsoft.com/office/officeart/2005/8/layout/vProcess5" loCatId="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de-DE"/>
        </a:p>
      </dgm:t>
    </dgm:pt>
    <dgm:pt modelId="{715AD17C-772B-5449-8211-05C4B90C0EAA}">
      <dgm:prSet phldrT="[Text]" custT="1"/>
      <dgm:spPr/>
      <dgm:t>
        <a:bodyPr/>
        <a:lstStyle/>
        <a:p>
          <a:r>
            <a:rPr lang="de-DE" sz="2800"/>
            <a:t>Kandidatur Königin bzw. König ausfüllen und abgeben</a:t>
          </a:r>
        </a:p>
      </dgm:t>
    </dgm:pt>
    <dgm:pt modelId="{6E81D8C7-C9E5-1F4A-9CCB-F0ED84A40F49}" type="parTrans" cxnId="{41B50E2F-F14A-CB43-AF26-C232408211A6}">
      <dgm:prSet/>
      <dgm:spPr/>
      <dgm:t>
        <a:bodyPr/>
        <a:lstStyle/>
        <a:p>
          <a:endParaRPr lang="de-DE" sz="2400"/>
        </a:p>
      </dgm:t>
    </dgm:pt>
    <dgm:pt modelId="{67861264-884F-3B47-8C8F-E0950A70DFE8}" type="sibTrans" cxnId="{41B50E2F-F14A-CB43-AF26-C232408211A6}">
      <dgm:prSet/>
      <dgm:spPr/>
      <dgm:t>
        <a:bodyPr/>
        <a:lstStyle/>
        <a:p>
          <a:endParaRPr lang="de-DE" sz="2400"/>
        </a:p>
      </dgm:t>
    </dgm:pt>
    <dgm:pt modelId="{12815D30-4C68-7849-95CD-2A1009296B9F}">
      <dgm:prSet phldrT="[Text]" custT="1"/>
      <dgm:spPr/>
      <dgm:t>
        <a:bodyPr/>
        <a:lstStyle/>
        <a:p>
          <a:r>
            <a:rPr lang="de-DE" sz="2800"/>
            <a:t>Gewählte Königin heiratet den gewählten König in einer feierlichen Zeremonie</a:t>
          </a:r>
        </a:p>
      </dgm:t>
    </dgm:pt>
    <dgm:pt modelId="{30A19371-80C4-B540-98DC-3E148AD879F2}" type="parTrans" cxnId="{1159ABFF-0A54-A342-8BA2-C199B580C733}">
      <dgm:prSet/>
      <dgm:spPr/>
      <dgm:t>
        <a:bodyPr/>
        <a:lstStyle/>
        <a:p>
          <a:endParaRPr lang="de-DE" sz="2400"/>
        </a:p>
      </dgm:t>
    </dgm:pt>
    <dgm:pt modelId="{FBC1F57D-B442-7745-8E84-F4AD48C7BDA1}" type="sibTrans" cxnId="{1159ABFF-0A54-A342-8BA2-C199B580C733}">
      <dgm:prSet/>
      <dgm:spPr/>
      <dgm:t>
        <a:bodyPr/>
        <a:lstStyle/>
        <a:p>
          <a:endParaRPr lang="de-DE" sz="2400"/>
        </a:p>
      </dgm:t>
    </dgm:pt>
    <dgm:pt modelId="{F2C5FD9D-53A5-EF4F-AA09-282EC1891150}">
      <dgm:prSet phldrT="[Text]" custT="1"/>
      <dgm:spPr/>
      <dgm:t>
        <a:bodyPr/>
        <a:lstStyle/>
        <a:p>
          <a:r>
            <a:rPr lang="de-DE" sz="2800"/>
            <a:t>Wahlkampf (Plakate, Videos, Interviews)</a:t>
          </a:r>
        </a:p>
      </dgm:t>
    </dgm:pt>
    <dgm:pt modelId="{88944C11-BB7D-FE4F-BB70-F820BF0EF778}" type="sibTrans" cxnId="{E045A1A6-BF16-B143-BDBC-089494A5BB12}">
      <dgm:prSet/>
      <dgm:spPr/>
      <dgm:t>
        <a:bodyPr/>
        <a:lstStyle/>
        <a:p>
          <a:endParaRPr lang="de-DE" sz="2400"/>
        </a:p>
      </dgm:t>
    </dgm:pt>
    <dgm:pt modelId="{A0E9B5F5-9F25-7A40-8E09-B1AB9F6BDFBC}" type="parTrans" cxnId="{E045A1A6-BF16-B143-BDBC-089494A5BB12}">
      <dgm:prSet/>
      <dgm:spPr/>
      <dgm:t>
        <a:bodyPr/>
        <a:lstStyle/>
        <a:p>
          <a:endParaRPr lang="de-DE" sz="2400"/>
        </a:p>
      </dgm:t>
    </dgm:pt>
    <dgm:pt modelId="{385E1705-1332-7D46-ABDB-5CB80F35F62B}">
      <dgm:prSet custT="1"/>
      <dgm:spPr/>
      <dgm:t>
        <a:bodyPr/>
        <a:lstStyle/>
        <a:p>
          <a:r>
            <a:rPr lang="de-DE" sz="2800"/>
            <a:t>United States </a:t>
          </a:r>
          <a:r>
            <a:rPr lang="de-DE" sz="2800" err="1"/>
            <a:t>of</a:t>
          </a:r>
          <a:r>
            <a:rPr lang="de-DE" sz="2800"/>
            <a:t> Max Born repräsentieren </a:t>
          </a:r>
        </a:p>
        <a:p>
          <a:r>
            <a:rPr lang="de-DE" sz="2400"/>
            <a:t>(z.B. Gäste empfangen, Veranstaltungen besuchen)</a:t>
          </a:r>
          <a:endParaRPr lang="de-DE" sz="3200"/>
        </a:p>
      </dgm:t>
    </dgm:pt>
    <dgm:pt modelId="{A548D76B-8DAB-FF4B-98C2-3951C35C2CA3}" type="parTrans" cxnId="{0D2D3229-9785-AE49-AD2B-CAD95D85D8C7}">
      <dgm:prSet/>
      <dgm:spPr/>
      <dgm:t>
        <a:bodyPr/>
        <a:lstStyle/>
        <a:p>
          <a:endParaRPr lang="de-DE" sz="2400"/>
        </a:p>
      </dgm:t>
    </dgm:pt>
    <dgm:pt modelId="{1B0E1D4A-0D0B-224D-BA78-2B8B4F270F3A}" type="sibTrans" cxnId="{0D2D3229-9785-AE49-AD2B-CAD95D85D8C7}">
      <dgm:prSet/>
      <dgm:spPr/>
      <dgm:t>
        <a:bodyPr/>
        <a:lstStyle/>
        <a:p>
          <a:endParaRPr lang="de-DE" sz="2400"/>
        </a:p>
      </dgm:t>
    </dgm:pt>
    <dgm:pt modelId="{68643999-AB84-1349-8861-B8E3B7A74A9B}" type="pres">
      <dgm:prSet presAssocID="{55486F24-474C-2E43-83BA-2E7D680A1E95}" presName="outerComposite" presStyleCnt="0">
        <dgm:presLayoutVars>
          <dgm:chMax val="5"/>
          <dgm:dir/>
          <dgm:resizeHandles val="exact"/>
        </dgm:presLayoutVars>
      </dgm:prSet>
      <dgm:spPr/>
    </dgm:pt>
    <dgm:pt modelId="{AF722D83-E861-4647-BEB7-46134D482467}" type="pres">
      <dgm:prSet presAssocID="{55486F24-474C-2E43-83BA-2E7D680A1E95}" presName="dummyMaxCanvas" presStyleCnt="0">
        <dgm:presLayoutVars/>
      </dgm:prSet>
      <dgm:spPr/>
    </dgm:pt>
    <dgm:pt modelId="{EA1C45AD-C11C-B743-979A-26E2D3BEF23E}" type="pres">
      <dgm:prSet presAssocID="{55486F24-474C-2E43-83BA-2E7D680A1E95}" presName="FourNodes_1" presStyleLbl="node1" presStyleIdx="0" presStyleCnt="4">
        <dgm:presLayoutVars>
          <dgm:bulletEnabled val="1"/>
        </dgm:presLayoutVars>
      </dgm:prSet>
      <dgm:spPr/>
    </dgm:pt>
    <dgm:pt modelId="{20BB786D-E4EA-7740-9E30-A8488E39CF37}" type="pres">
      <dgm:prSet presAssocID="{55486F24-474C-2E43-83BA-2E7D680A1E95}" presName="FourNodes_2" presStyleLbl="node1" presStyleIdx="1" presStyleCnt="4">
        <dgm:presLayoutVars>
          <dgm:bulletEnabled val="1"/>
        </dgm:presLayoutVars>
      </dgm:prSet>
      <dgm:spPr/>
    </dgm:pt>
    <dgm:pt modelId="{CA2EAEC3-EF58-E747-AEA2-7FD1DCA565CD}" type="pres">
      <dgm:prSet presAssocID="{55486F24-474C-2E43-83BA-2E7D680A1E95}" presName="FourNodes_3" presStyleLbl="node1" presStyleIdx="2" presStyleCnt="4">
        <dgm:presLayoutVars>
          <dgm:bulletEnabled val="1"/>
        </dgm:presLayoutVars>
      </dgm:prSet>
      <dgm:spPr/>
    </dgm:pt>
    <dgm:pt modelId="{604C2214-2995-1747-B17D-CA47C1D6B894}" type="pres">
      <dgm:prSet presAssocID="{55486F24-474C-2E43-83BA-2E7D680A1E95}" presName="FourNodes_4" presStyleLbl="node1" presStyleIdx="3" presStyleCnt="4">
        <dgm:presLayoutVars>
          <dgm:bulletEnabled val="1"/>
        </dgm:presLayoutVars>
      </dgm:prSet>
      <dgm:spPr/>
    </dgm:pt>
    <dgm:pt modelId="{3807FD99-B2DD-CE49-B799-46B424C4404F}" type="pres">
      <dgm:prSet presAssocID="{55486F24-474C-2E43-83BA-2E7D680A1E95}" presName="FourConn_1-2" presStyleLbl="fgAccFollowNode1" presStyleIdx="0" presStyleCnt="3">
        <dgm:presLayoutVars>
          <dgm:bulletEnabled val="1"/>
        </dgm:presLayoutVars>
      </dgm:prSet>
      <dgm:spPr/>
    </dgm:pt>
    <dgm:pt modelId="{C112D3EF-50CF-8E4D-881A-A6B7B7F8E4A6}" type="pres">
      <dgm:prSet presAssocID="{55486F24-474C-2E43-83BA-2E7D680A1E95}" presName="FourConn_2-3" presStyleLbl="fgAccFollowNode1" presStyleIdx="1" presStyleCnt="3">
        <dgm:presLayoutVars>
          <dgm:bulletEnabled val="1"/>
        </dgm:presLayoutVars>
      </dgm:prSet>
      <dgm:spPr/>
    </dgm:pt>
    <dgm:pt modelId="{CF2BD932-5457-C447-9CA5-D67613D45472}" type="pres">
      <dgm:prSet presAssocID="{55486F24-474C-2E43-83BA-2E7D680A1E95}" presName="FourConn_3-4" presStyleLbl="fgAccFollowNode1" presStyleIdx="2" presStyleCnt="3">
        <dgm:presLayoutVars>
          <dgm:bulletEnabled val="1"/>
        </dgm:presLayoutVars>
      </dgm:prSet>
      <dgm:spPr/>
    </dgm:pt>
    <dgm:pt modelId="{AE942309-D176-5F46-8B75-896E9F2EBB90}" type="pres">
      <dgm:prSet presAssocID="{55486F24-474C-2E43-83BA-2E7D680A1E95}" presName="FourNodes_1_text" presStyleLbl="node1" presStyleIdx="3" presStyleCnt="4">
        <dgm:presLayoutVars>
          <dgm:bulletEnabled val="1"/>
        </dgm:presLayoutVars>
      </dgm:prSet>
      <dgm:spPr/>
    </dgm:pt>
    <dgm:pt modelId="{2AAB07C4-074E-3147-AD1A-B2F1B52FA3F5}" type="pres">
      <dgm:prSet presAssocID="{55486F24-474C-2E43-83BA-2E7D680A1E95}" presName="FourNodes_2_text" presStyleLbl="node1" presStyleIdx="3" presStyleCnt="4">
        <dgm:presLayoutVars>
          <dgm:bulletEnabled val="1"/>
        </dgm:presLayoutVars>
      </dgm:prSet>
      <dgm:spPr/>
    </dgm:pt>
    <dgm:pt modelId="{18284E7A-05DC-6544-B4B4-C2DB907BDA13}" type="pres">
      <dgm:prSet presAssocID="{55486F24-474C-2E43-83BA-2E7D680A1E95}" presName="FourNodes_3_text" presStyleLbl="node1" presStyleIdx="3" presStyleCnt="4">
        <dgm:presLayoutVars>
          <dgm:bulletEnabled val="1"/>
        </dgm:presLayoutVars>
      </dgm:prSet>
      <dgm:spPr/>
    </dgm:pt>
    <dgm:pt modelId="{C438BAF4-B546-9C4F-84A9-2C18C4EA861B}" type="pres">
      <dgm:prSet presAssocID="{55486F24-474C-2E43-83BA-2E7D680A1E95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5B97A00B-271E-AF49-9C0F-7BE74F87DF8A}" type="presOf" srcId="{55486F24-474C-2E43-83BA-2E7D680A1E95}" destId="{68643999-AB84-1349-8861-B8E3B7A74A9B}" srcOrd="0" destOrd="0" presId="urn:microsoft.com/office/officeart/2005/8/layout/vProcess5"/>
    <dgm:cxn modelId="{0D2D3229-9785-AE49-AD2B-CAD95D85D8C7}" srcId="{55486F24-474C-2E43-83BA-2E7D680A1E95}" destId="{385E1705-1332-7D46-ABDB-5CB80F35F62B}" srcOrd="3" destOrd="0" parTransId="{A548D76B-8DAB-FF4B-98C2-3951C35C2CA3}" sibTransId="{1B0E1D4A-0D0B-224D-BA78-2B8B4F270F3A}"/>
    <dgm:cxn modelId="{41B50E2F-F14A-CB43-AF26-C232408211A6}" srcId="{55486F24-474C-2E43-83BA-2E7D680A1E95}" destId="{715AD17C-772B-5449-8211-05C4B90C0EAA}" srcOrd="0" destOrd="0" parTransId="{6E81D8C7-C9E5-1F4A-9CCB-F0ED84A40F49}" sibTransId="{67861264-884F-3B47-8C8F-E0950A70DFE8}"/>
    <dgm:cxn modelId="{76F7CB32-B43A-724E-8D10-13FD95A2EF02}" type="presOf" srcId="{F2C5FD9D-53A5-EF4F-AA09-282EC1891150}" destId="{20BB786D-E4EA-7740-9E30-A8488E39CF37}" srcOrd="0" destOrd="0" presId="urn:microsoft.com/office/officeart/2005/8/layout/vProcess5"/>
    <dgm:cxn modelId="{82ADE65C-61C8-DB4D-A671-201A15D44081}" type="presOf" srcId="{385E1705-1332-7D46-ABDB-5CB80F35F62B}" destId="{604C2214-2995-1747-B17D-CA47C1D6B894}" srcOrd="0" destOrd="0" presId="urn:microsoft.com/office/officeart/2005/8/layout/vProcess5"/>
    <dgm:cxn modelId="{0F494F5E-A401-F547-9AD6-819FD75F4D17}" type="presOf" srcId="{715AD17C-772B-5449-8211-05C4B90C0EAA}" destId="{EA1C45AD-C11C-B743-979A-26E2D3BEF23E}" srcOrd="0" destOrd="0" presId="urn:microsoft.com/office/officeart/2005/8/layout/vProcess5"/>
    <dgm:cxn modelId="{15ED4A4A-C159-0F44-9F29-C3DFB7716454}" type="presOf" srcId="{715AD17C-772B-5449-8211-05C4B90C0EAA}" destId="{AE942309-D176-5F46-8B75-896E9F2EBB90}" srcOrd="1" destOrd="0" presId="urn:microsoft.com/office/officeart/2005/8/layout/vProcess5"/>
    <dgm:cxn modelId="{FE564D73-243D-9242-B1B5-9A1BF86D028B}" type="presOf" srcId="{FBC1F57D-B442-7745-8E84-F4AD48C7BDA1}" destId="{CF2BD932-5457-C447-9CA5-D67613D45472}" srcOrd="0" destOrd="0" presId="urn:microsoft.com/office/officeart/2005/8/layout/vProcess5"/>
    <dgm:cxn modelId="{66A34B76-93CB-CB40-9F04-694AA375D256}" type="presOf" srcId="{F2C5FD9D-53A5-EF4F-AA09-282EC1891150}" destId="{2AAB07C4-074E-3147-AD1A-B2F1B52FA3F5}" srcOrd="1" destOrd="0" presId="urn:microsoft.com/office/officeart/2005/8/layout/vProcess5"/>
    <dgm:cxn modelId="{3BDEBF58-993A-CD4D-99C3-CF0FD9A34AAC}" type="presOf" srcId="{12815D30-4C68-7849-95CD-2A1009296B9F}" destId="{18284E7A-05DC-6544-B4B4-C2DB907BDA13}" srcOrd="1" destOrd="0" presId="urn:microsoft.com/office/officeart/2005/8/layout/vProcess5"/>
    <dgm:cxn modelId="{CF210A83-0AE3-6A46-A9E6-E3DF0CE5508D}" type="presOf" srcId="{88944C11-BB7D-FE4F-BB70-F820BF0EF778}" destId="{C112D3EF-50CF-8E4D-881A-A6B7B7F8E4A6}" srcOrd="0" destOrd="0" presId="urn:microsoft.com/office/officeart/2005/8/layout/vProcess5"/>
    <dgm:cxn modelId="{E045A1A6-BF16-B143-BDBC-089494A5BB12}" srcId="{55486F24-474C-2E43-83BA-2E7D680A1E95}" destId="{F2C5FD9D-53A5-EF4F-AA09-282EC1891150}" srcOrd="1" destOrd="0" parTransId="{A0E9B5F5-9F25-7A40-8E09-B1AB9F6BDFBC}" sibTransId="{88944C11-BB7D-FE4F-BB70-F820BF0EF778}"/>
    <dgm:cxn modelId="{281F44C3-CB07-9140-95FA-CCE0811FB5F8}" type="presOf" srcId="{12815D30-4C68-7849-95CD-2A1009296B9F}" destId="{CA2EAEC3-EF58-E747-AEA2-7FD1DCA565CD}" srcOrd="0" destOrd="0" presId="urn:microsoft.com/office/officeart/2005/8/layout/vProcess5"/>
    <dgm:cxn modelId="{29B52ACD-D9B8-FC4E-8170-ABCDFC17624A}" type="presOf" srcId="{385E1705-1332-7D46-ABDB-5CB80F35F62B}" destId="{C438BAF4-B546-9C4F-84A9-2C18C4EA861B}" srcOrd="1" destOrd="0" presId="urn:microsoft.com/office/officeart/2005/8/layout/vProcess5"/>
    <dgm:cxn modelId="{DE01E6D7-F3B6-B140-A8E4-A0ADF9A28325}" type="presOf" srcId="{67861264-884F-3B47-8C8F-E0950A70DFE8}" destId="{3807FD99-B2DD-CE49-B799-46B424C4404F}" srcOrd="0" destOrd="0" presId="urn:microsoft.com/office/officeart/2005/8/layout/vProcess5"/>
    <dgm:cxn modelId="{1159ABFF-0A54-A342-8BA2-C199B580C733}" srcId="{55486F24-474C-2E43-83BA-2E7D680A1E95}" destId="{12815D30-4C68-7849-95CD-2A1009296B9F}" srcOrd="2" destOrd="0" parTransId="{30A19371-80C4-B540-98DC-3E148AD879F2}" sibTransId="{FBC1F57D-B442-7745-8E84-F4AD48C7BDA1}"/>
    <dgm:cxn modelId="{26737603-48BC-094C-905A-76F2EAC1058D}" type="presParOf" srcId="{68643999-AB84-1349-8861-B8E3B7A74A9B}" destId="{AF722D83-E861-4647-BEB7-46134D482467}" srcOrd="0" destOrd="0" presId="urn:microsoft.com/office/officeart/2005/8/layout/vProcess5"/>
    <dgm:cxn modelId="{B532335E-ED66-0C4F-B5DD-2B549A62765F}" type="presParOf" srcId="{68643999-AB84-1349-8861-B8E3B7A74A9B}" destId="{EA1C45AD-C11C-B743-979A-26E2D3BEF23E}" srcOrd="1" destOrd="0" presId="urn:microsoft.com/office/officeart/2005/8/layout/vProcess5"/>
    <dgm:cxn modelId="{AC5538DE-87A8-664A-A47F-E300605B4F09}" type="presParOf" srcId="{68643999-AB84-1349-8861-B8E3B7A74A9B}" destId="{20BB786D-E4EA-7740-9E30-A8488E39CF37}" srcOrd="2" destOrd="0" presId="urn:microsoft.com/office/officeart/2005/8/layout/vProcess5"/>
    <dgm:cxn modelId="{D5842360-473F-104D-9B39-890AC8D714B2}" type="presParOf" srcId="{68643999-AB84-1349-8861-B8E3B7A74A9B}" destId="{CA2EAEC3-EF58-E747-AEA2-7FD1DCA565CD}" srcOrd="3" destOrd="0" presId="urn:microsoft.com/office/officeart/2005/8/layout/vProcess5"/>
    <dgm:cxn modelId="{A797E9E2-7A72-C44E-A696-831F88AB54CA}" type="presParOf" srcId="{68643999-AB84-1349-8861-B8E3B7A74A9B}" destId="{604C2214-2995-1747-B17D-CA47C1D6B894}" srcOrd="4" destOrd="0" presId="urn:microsoft.com/office/officeart/2005/8/layout/vProcess5"/>
    <dgm:cxn modelId="{A934CC55-5ECA-F149-B83F-4D284598950F}" type="presParOf" srcId="{68643999-AB84-1349-8861-B8E3B7A74A9B}" destId="{3807FD99-B2DD-CE49-B799-46B424C4404F}" srcOrd="5" destOrd="0" presId="urn:microsoft.com/office/officeart/2005/8/layout/vProcess5"/>
    <dgm:cxn modelId="{CF3C068E-7062-CB4A-8246-74E567A4FB0A}" type="presParOf" srcId="{68643999-AB84-1349-8861-B8E3B7A74A9B}" destId="{C112D3EF-50CF-8E4D-881A-A6B7B7F8E4A6}" srcOrd="6" destOrd="0" presId="urn:microsoft.com/office/officeart/2005/8/layout/vProcess5"/>
    <dgm:cxn modelId="{892FEFD0-E483-C245-A90A-4E03561BFE07}" type="presParOf" srcId="{68643999-AB84-1349-8861-B8E3B7A74A9B}" destId="{CF2BD932-5457-C447-9CA5-D67613D45472}" srcOrd="7" destOrd="0" presId="urn:microsoft.com/office/officeart/2005/8/layout/vProcess5"/>
    <dgm:cxn modelId="{41534E7C-1BAC-184B-86EE-93E7DBA28782}" type="presParOf" srcId="{68643999-AB84-1349-8861-B8E3B7A74A9B}" destId="{AE942309-D176-5F46-8B75-896E9F2EBB90}" srcOrd="8" destOrd="0" presId="urn:microsoft.com/office/officeart/2005/8/layout/vProcess5"/>
    <dgm:cxn modelId="{10DF6FDA-96F0-B94D-A51A-A3847C8F4D67}" type="presParOf" srcId="{68643999-AB84-1349-8861-B8E3B7A74A9B}" destId="{2AAB07C4-074E-3147-AD1A-B2F1B52FA3F5}" srcOrd="9" destOrd="0" presId="urn:microsoft.com/office/officeart/2005/8/layout/vProcess5"/>
    <dgm:cxn modelId="{07EE3414-BDA4-7149-9C47-E70648D2C024}" type="presParOf" srcId="{68643999-AB84-1349-8861-B8E3B7A74A9B}" destId="{18284E7A-05DC-6544-B4B4-C2DB907BDA13}" srcOrd="10" destOrd="0" presId="urn:microsoft.com/office/officeart/2005/8/layout/vProcess5"/>
    <dgm:cxn modelId="{06CD0F4A-71E9-824F-966E-92DEB132C9DA}" type="presParOf" srcId="{68643999-AB84-1349-8861-B8E3B7A74A9B}" destId="{C438BAF4-B546-9C4F-84A9-2C18C4EA861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C45AD-C11C-B743-979A-26E2D3BEF23E}">
      <dsp:nvSpPr>
        <dsp:cNvPr id="0" name=""/>
        <dsp:cNvSpPr/>
      </dsp:nvSpPr>
      <dsp:spPr>
        <a:xfrm>
          <a:off x="0" y="0"/>
          <a:ext cx="8888548" cy="116858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/>
            <a:t>10 Mitglieder</a:t>
          </a:r>
          <a:r>
            <a:rPr lang="de-DE" sz="2800" kern="1200"/>
            <a:t> (auch aus verschiedenen Klassen) </a:t>
          </a:r>
          <a:endParaRPr lang="de-DE" sz="3200" kern="1200"/>
        </a:p>
      </dsp:txBody>
      <dsp:txXfrm>
        <a:off x="34227" y="34227"/>
        <a:ext cx="7528810" cy="1100128"/>
      </dsp:txXfrm>
    </dsp:sp>
    <dsp:sp modelId="{20BB786D-E4EA-7740-9E30-A8488E39CF37}">
      <dsp:nvSpPr>
        <dsp:cNvPr id="0" name=""/>
        <dsp:cNvSpPr/>
      </dsp:nvSpPr>
      <dsp:spPr>
        <a:xfrm>
          <a:off x="744415" y="1381051"/>
          <a:ext cx="8888548" cy="116858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/>
            <a:t>Parteinamen und Akronym finden</a:t>
          </a:r>
        </a:p>
      </dsp:txBody>
      <dsp:txXfrm>
        <a:off x="778642" y="1415278"/>
        <a:ext cx="7316099" cy="1100128"/>
      </dsp:txXfrm>
    </dsp:sp>
    <dsp:sp modelId="{CA2EAEC3-EF58-E747-AEA2-7FD1DCA565CD}">
      <dsp:nvSpPr>
        <dsp:cNvPr id="0" name=""/>
        <dsp:cNvSpPr/>
      </dsp:nvSpPr>
      <dsp:spPr>
        <a:xfrm>
          <a:off x="1477721" y="2762103"/>
          <a:ext cx="8888548" cy="116858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/>
            <a:t>Gründungsantrag ausfüllen und abgeben</a:t>
          </a:r>
        </a:p>
      </dsp:txBody>
      <dsp:txXfrm>
        <a:off x="1511948" y="2796330"/>
        <a:ext cx="7327210" cy="1100128"/>
      </dsp:txXfrm>
    </dsp:sp>
    <dsp:sp modelId="{604C2214-2995-1747-B17D-CA47C1D6B894}">
      <dsp:nvSpPr>
        <dsp:cNvPr id="0" name=""/>
        <dsp:cNvSpPr/>
      </dsp:nvSpPr>
      <dsp:spPr>
        <a:xfrm>
          <a:off x="2222137" y="4143154"/>
          <a:ext cx="8888548" cy="116858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/>
            <a:t>Wahlkampagne starten</a:t>
          </a:r>
        </a:p>
      </dsp:txBody>
      <dsp:txXfrm>
        <a:off x="2256364" y="4177381"/>
        <a:ext cx="7316099" cy="1100128"/>
      </dsp:txXfrm>
    </dsp:sp>
    <dsp:sp modelId="{3807FD99-B2DD-CE49-B799-46B424C4404F}">
      <dsp:nvSpPr>
        <dsp:cNvPr id="0" name=""/>
        <dsp:cNvSpPr/>
      </dsp:nvSpPr>
      <dsp:spPr>
        <a:xfrm>
          <a:off x="8128969" y="895027"/>
          <a:ext cx="759578" cy="759578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400" kern="1200"/>
        </a:p>
      </dsp:txBody>
      <dsp:txXfrm>
        <a:off x="8299874" y="895027"/>
        <a:ext cx="417768" cy="571582"/>
      </dsp:txXfrm>
    </dsp:sp>
    <dsp:sp modelId="{C112D3EF-50CF-8E4D-881A-A6B7B7F8E4A6}">
      <dsp:nvSpPr>
        <dsp:cNvPr id="0" name=""/>
        <dsp:cNvSpPr/>
      </dsp:nvSpPr>
      <dsp:spPr>
        <a:xfrm>
          <a:off x="8873385" y="2276079"/>
          <a:ext cx="759578" cy="759578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400" kern="1200"/>
        </a:p>
      </dsp:txBody>
      <dsp:txXfrm>
        <a:off x="9044290" y="2276079"/>
        <a:ext cx="417768" cy="571582"/>
      </dsp:txXfrm>
    </dsp:sp>
    <dsp:sp modelId="{CF2BD932-5457-C447-9CA5-D67613D45472}">
      <dsp:nvSpPr>
        <dsp:cNvPr id="0" name=""/>
        <dsp:cNvSpPr/>
      </dsp:nvSpPr>
      <dsp:spPr>
        <a:xfrm>
          <a:off x="9606690" y="3657130"/>
          <a:ext cx="759578" cy="759578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400" kern="1200"/>
        </a:p>
      </dsp:txBody>
      <dsp:txXfrm>
        <a:off x="9777595" y="3657130"/>
        <a:ext cx="417768" cy="5715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C45AD-C11C-B743-979A-26E2D3BEF23E}">
      <dsp:nvSpPr>
        <dsp:cNvPr id="0" name=""/>
        <dsp:cNvSpPr/>
      </dsp:nvSpPr>
      <dsp:spPr>
        <a:xfrm>
          <a:off x="0" y="0"/>
          <a:ext cx="8888548" cy="116858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/>
            <a:t>Kandidatur Königin bzw. König ausfüllen und abgeben</a:t>
          </a:r>
        </a:p>
      </dsp:txBody>
      <dsp:txXfrm>
        <a:off x="34227" y="34227"/>
        <a:ext cx="7528810" cy="1100128"/>
      </dsp:txXfrm>
    </dsp:sp>
    <dsp:sp modelId="{20BB786D-E4EA-7740-9E30-A8488E39CF37}">
      <dsp:nvSpPr>
        <dsp:cNvPr id="0" name=""/>
        <dsp:cNvSpPr/>
      </dsp:nvSpPr>
      <dsp:spPr>
        <a:xfrm>
          <a:off x="744415" y="1381051"/>
          <a:ext cx="8888548" cy="116858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/>
            <a:t>Wahlkampf (Plakate, Videos, Interviews)</a:t>
          </a:r>
        </a:p>
      </dsp:txBody>
      <dsp:txXfrm>
        <a:off x="778642" y="1415278"/>
        <a:ext cx="7316099" cy="1100128"/>
      </dsp:txXfrm>
    </dsp:sp>
    <dsp:sp modelId="{CA2EAEC3-EF58-E747-AEA2-7FD1DCA565CD}">
      <dsp:nvSpPr>
        <dsp:cNvPr id="0" name=""/>
        <dsp:cNvSpPr/>
      </dsp:nvSpPr>
      <dsp:spPr>
        <a:xfrm>
          <a:off x="1477721" y="2762103"/>
          <a:ext cx="8888548" cy="116858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/>
            <a:t>Gewählte Königin heiratet den gewählten König in einer feierlichen Zeremonie</a:t>
          </a:r>
        </a:p>
      </dsp:txBody>
      <dsp:txXfrm>
        <a:off x="1511948" y="2796330"/>
        <a:ext cx="7327210" cy="1100128"/>
      </dsp:txXfrm>
    </dsp:sp>
    <dsp:sp modelId="{604C2214-2995-1747-B17D-CA47C1D6B894}">
      <dsp:nvSpPr>
        <dsp:cNvPr id="0" name=""/>
        <dsp:cNvSpPr/>
      </dsp:nvSpPr>
      <dsp:spPr>
        <a:xfrm>
          <a:off x="2222137" y="4143154"/>
          <a:ext cx="8888548" cy="116858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/>
            <a:t>United States </a:t>
          </a:r>
          <a:r>
            <a:rPr lang="de-DE" sz="2800" kern="1200" err="1"/>
            <a:t>of</a:t>
          </a:r>
          <a:r>
            <a:rPr lang="de-DE" sz="2800" kern="1200"/>
            <a:t> Max Born repräsentieren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/>
            <a:t>(z.B. Gäste empfangen, Veranstaltungen besuchen)</a:t>
          </a:r>
          <a:endParaRPr lang="de-DE" sz="3200" kern="1200"/>
        </a:p>
      </dsp:txBody>
      <dsp:txXfrm>
        <a:off x="2256364" y="4177381"/>
        <a:ext cx="7316099" cy="1100128"/>
      </dsp:txXfrm>
    </dsp:sp>
    <dsp:sp modelId="{3807FD99-B2DD-CE49-B799-46B424C4404F}">
      <dsp:nvSpPr>
        <dsp:cNvPr id="0" name=""/>
        <dsp:cNvSpPr/>
      </dsp:nvSpPr>
      <dsp:spPr>
        <a:xfrm>
          <a:off x="8128969" y="895027"/>
          <a:ext cx="759578" cy="759578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400" kern="1200"/>
        </a:p>
      </dsp:txBody>
      <dsp:txXfrm>
        <a:off x="8299874" y="895027"/>
        <a:ext cx="417768" cy="571582"/>
      </dsp:txXfrm>
    </dsp:sp>
    <dsp:sp modelId="{C112D3EF-50CF-8E4D-881A-A6B7B7F8E4A6}">
      <dsp:nvSpPr>
        <dsp:cNvPr id="0" name=""/>
        <dsp:cNvSpPr/>
      </dsp:nvSpPr>
      <dsp:spPr>
        <a:xfrm>
          <a:off x="8873385" y="2276079"/>
          <a:ext cx="759578" cy="759578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400" kern="1200"/>
        </a:p>
      </dsp:txBody>
      <dsp:txXfrm>
        <a:off x="9044290" y="2276079"/>
        <a:ext cx="417768" cy="571582"/>
      </dsp:txXfrm>
    </dsp:sp>
    <dsp:sp modelId="{CF2BD932-5457-C447-9CA5-D67613D45472}">
      <dsp:nvSpPr>
        <dsp:cNvPr id="0" name=""/>
        <dsp:cNvSpPr/>
      </dsp:nvSpPr>
      <dsp:spPr>
        <a:xfrm>
          <a:off x="9606690" y="3657130"/>
          <a:ext cx="759578" cy="759578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400" kern="1200"/>
        </a:p>
      </dsp:txBody>
      <dsp:txXfrm>
        <a:off x="9777595" y="3657130"/>
        <a:ext cx="417768" cy="5715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989C3-27E8-4A6B-A0BD-F977553D714E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8185D-3F9C-4BD0-A041-96BEEC66B9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6490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48185D-3F9C-4BD0-A041-96BEEC66B90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9810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48185D-3F9C-4BD0-A041-96BEEC66B905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9969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08CA5-0CFA-4349-9E48-EEBC0BABC432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A678-2530-4B6C-83C5-A192754786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3000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08CA5-0CFA-4349-9E48-EEBC0BABC432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A678-2530-4B6C-83C5-A192754786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9240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08CA5-0CFA-4349-9E48-EEBC0BABC432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A678-2530-4B6C-83C5-A192754786B9}" type="slidenum">
              <a:rPr lang="de-DE" smtClean="0"/>
              <a:t>‹Nr.›</a:t>
            </a:fld>
            <a:endParaRPr lang="de-DE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5073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08CA5-0CFA-4349-9E48-EEBC0BABC432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A678-2530-4B6C-83C5-A192754786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2842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08CA5-0CFA-4349-9E48-EEBC0BABC432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A678-2530-4B6C-83C5-A192754786B9}" type="slidenum">
              <a:rPr lang="de-DE" smtClean="0"/>
              <a:t>‹Nr.›</a:t>
            </a:fld>
            <a:endParaRPr lang="de-D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1775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08CA5-0CFA-4349-9E48-EEBC0BABC432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A678-2530-4B6C-83C5-A192754786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2040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08CA5-0CFA-4349-9E48-EEBC0BABC432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A678-2530-4B6C-83C5-A192754786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7616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08CA5-0CFA-4349-9E48-EEBC0BABC432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A678-2530-4B6C-83C5-A192754786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1327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26B8F1-D39D-6146-192A-67C6446131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63083A2-D9DE-3E23-E166-325C25035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6335829-87A0-B3FF-B15F-BB764F7EB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DF6D4-F6BF-D949-93AC-C4B0ED4BD1C0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377C393-9077-E2B0-3BEF-38FFBD571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6EA871-935F-AF48-048D-0EDEAA061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3B2E4-BC95-DC48-84AA-E5FBE72292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4218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B0CD21-A832-0134-7639-6B165BB0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68F43A3-D8A9-9F06-AE6C-9A932FDED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9434DC-F0B7-687D-8BF9-5E2F8093C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DF6D4-F6BF-D949-93AC-C4B0ED4BD1C0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BC505A-8CAE-33F0-D46A-BAF0FB8B0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2043653-D830-D5A7-56EF-FF276B4DB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3B2E4-BC95-DC48-84AA-E5FBE72292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1206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21DA9C-2FD1-05AD-6337-2121F31F4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6A968E-23EA-12B5-6AD5-CE7BCB46C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3648F0-8106-A61E-4DFF-16E5ADE41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DF6D4-F6BF-D949-93AC-C4B0ED4BD1C0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EAC965-C7F5-AFAC-1D4F-53B9AEEB9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4C851A-E9F1-0D75-A656-6AB3E25A9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3B2E4-BC95-DC48-84AA-E5FBE72292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1894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08CA5-0CFA-4349-9E48-EEBC0BABC432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A678-2530-4B6C-83C5-A192754786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976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C4FF66-A39F-ED8D-0C8C-87E15EF23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77352B-7196-37D7-C252-009BDB586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F6ABB46-8739-2E6D-EDB7-DA8B08D14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04B696-E805-0EFD-95D1-DB95912FE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DF6D4-F6BF-D949-93AC-C4B0ED4BD1C0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3FF39E3-AD93-129B-006D-1B19FE7E7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FE263EE-81E8-5A68-6154-5955C9687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3B2E4-BC95-DC48-84AA-E5FBE72292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5002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37C18-1749-482F-3275-5EDD76147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52139A8-076E-A62D-F2B7-7A5D859A4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85432CB-0918-9900-49BE-67D7F8647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0E1FBE6-51AE-4629-4025-623D880469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62D60BD-56D9-7AF0-A2B4-6C64E5A0EA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C1FA918-882C-5DC6-A811-1D7D5CC8D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DF6D4-F6BF-D949-93AC-C4B0ED4BD1C0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ADC97CC-CC27-E5FF-C07C-7EDBFDD07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19FA050-9624-FE3C-674B-A5A63890D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3B2E4-BC95-DC48-84AA-E5FBE72292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9443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0E93EC-CE2C-A6EA-F00B-8D744AE6F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93C4C2F-F4CB-4FA4-52F9-FF9BFF69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DF6D4-F6BF-D949-93AC-C4B0ED4BD1C0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8EE0935-5949-8E69-32D9-AC64B6A59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DFCCFE9-59C9-7A86-027B-0FDE1F159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3B2E4-BC95-DC48-84AA-E5FBE72292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70180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47AF472-9964-0CB9-3166-102B82D18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DF6D4-F6BF-D949-93AC-C4B0ED4BD1C0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E9DFAE4-A908-AA77-7F7E-DB8811794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11B0BCA-DF59-AC9A-5E1E-DD70B7142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3B2E4-BC95-DC48-84AA-E5FBE72292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38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D165A7-56B7-E544-F8FA-B3BFD8F3B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7F0756-B096-B103-6812-C8146FE36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F0B622E-6EFC-F7FE-8154-72F44799F6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2CBE113-781F-ACF5-8F50-DA60EEFB0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DF6D4-F6BF-D949-93AC-C4B0ED4BD1C0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B8054BA-E22A-342D-3B7E-03048CE93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882B08D-F7F1-65BF-BE71-FCF7DE213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3B2E4-BC95-DC48-84AA-E5FBE72292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65879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4C5BBF-5130-BDEE-CAF6-97B15E226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6AF5085-11FA-5B37-3FD2-9B53CFC460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A29D912-5D4E-3570-0AFE-E2553EE38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CE38CE7-5E87-A9C5-8E35-E78F1E833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DF6D4-F6BF-D949-93AC-C4B0ED4BD1C0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7492997-AB99-489C-265F-5DC2BA6D0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3A40998-F64E-A205-30B5-28D7514A9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3B2E4-BC95-DC48-84AA-E5FBE72292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69106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609EE-5A31-7094-245B-A54E93D7F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6E05ECD-BB6D-0980-55BA-05A59486D7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9BADAC-DAAA-A5CA-09D4-E0DDA6D75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DF6D4-F6BF-D949-93AC-C4B0ED4BD1C0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406CE58-49D9-7546-E249-F410F3B35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0501D0-F7E6-0E95-46E7-31B8FEB2B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3B2E4-BC95-DC48-84AA-E5FBE72292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88805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5039FD5-FBBA-E41B-577D-5146179C84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E5C1350-DE4F-B62D-3B3B-9785BDEEB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2FE044A-7ECF-B98E-D60D-E5255E715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DF6D4-F6BF-D949-93AC-C4B0ED4BD1C0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C0DC31-2EFC-9368-261A-F448CAB79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C5D501-DA84-7B1E-27E1-9AAA32DA0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3B2E4-BC95-DC48-84AA-E5FBE72292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6954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08CA5-0CFA-4349-9E48-EEBC0BABC432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A678-2530-4B6C-83C5-A192754786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91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08CA5-0CFA-4349-9E48-EEBC0BABC432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A678-2530-4B6C-83C5-A192754786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7270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08CA5-0CFA-4349-9E48-EEBC0BABC432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A678-2530-4B6C-83C5-A192754786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174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08CA5-0CFA-4349-9E48-EEBC0BABC432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A678-2530-4B6C-83C5-A192754786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5226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08CA5-0CFA-4349-9E48-EEBC0BABC432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A678-2530-4B6C-83C5-A192754786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1303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08CA5-0CFA-4349-9E48-EEBC0BABC432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A678-2530-4B6C-83C5-A192754786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4323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08CA5-0CFA-4349-9E48-EEBC0BABC432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BA678-2530-4B6C-83C5-A192754786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9902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08CA5-0CFA-4349-9E48-EEBC0BABC432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A0BA678-2530-4B6C-83C5-A192754786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7393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CDCB071-72E7-D337-78C3-AF5320AE4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61C1F8-4A2E-13B8-D1DC-70F067DAA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D515C7-F4FA-C194-FC9E-9944F8FCB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DF6D4-F6BF-D949-93AC-C4B0ED4BD1C0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64FF81-1BB8-00D7-C3B9-4266E12ED9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BD7FF1-AA86-453E-BBF3-6CF282A020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3B2E4-BC95-DC48-84AA-E5FBE72292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166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28.xml"/><Relationship Id="rId7" Type="http://schemas.openxmlformats.org/officeDocument/2006/relationships/slide" Target="slide30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slide" Target="slide32.xml"/><Relationship Id="rId5" Type="http://schemas.openxmlformats.org/officeDocument/2006/relationships/slide" Target="slide29.xml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slide" Target="slide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image" Target="../media/image2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ulealsstaatmbg.de/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15B606-F3C6-396A-1446-EE4D6761A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8372" y="1394501"/>
            <a:ext cx="3658053" cy="1786515"/>
          </a:xfrm>
        </p:spPr>
        <p:txBody>
          <a:bodyPr anchor="t">
            <a:normAutofit/>
          </a:bodyPr>
          <a:lstStyle/>
          <a:p>
            <a:pPr algn="l"/>
            <a:r>
              <a:rPr lang="de-DE" sz="4000">
                <a:solidFill>
                  <a:schemeClr val="tx2"/>
                </a:solidFill>
              </a:rPr>
              <a:t>United States </a:t>
            </a:r>
            <a:r>
              <a:rPr lang="de-DE" sz="4000" err="1">
                <a:solidFill>
                  <a:schemeClr val="tx2"/>
                </a:solidFill>
              </a:rPr>
              <a:t>of</a:t>
            </a:r>
            <a:r>
              <a:rPr lang="de-DE" sz="4000">
                <a:solidFill>
                  <a:schemeClr val="tx2"/>
                </a:solidFill>
              </a:rPr>
              <a:t> Max Born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759C9F5-2F77-1A24-4581-07BFCB8FAF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372" y="305147"/>
            <a:ext cx="3658053" cy="955111"/>
          </a:xfrm>
        </p:spPr>
        <p:txBody>
          <a:bodyPr anchor="b">
            <a:normAutofit/>
          </a:bodyPr>
          <a:lstStyle/>
          <a:p>
            <a:pPr algn="l"/>
            <a:r>
              <a:rPr lang="de-DE" sz="2000">
                <a:solidFill>
                  <a:schemeClr val="tx2"/>
                </a:solidFill>
              </a:rPr>
              <a:t>15. – 18. Juli 2024</a:t>
            </a:r>
          </a:p>
        </p:txBody>
      </p:sp>
      <p:pic>
        <p:nvPicPr>
          <p:cNvPr id="8" name="Grafik 7" descr="Ein Bild, das Schrift, Kreis, Logo, Grafiken enthält.&#10;&#10;Automatisch generierte Beschreibung">
            <a:extLst>
              <a:ext uri="{FF2B5EF4-FFF2-40B4-BE49-F238E27FC236}">
                <a16:creationId xmlns:a16="http://schemas.microsoft.com/office/drawing/2014/main" id="{2C00E599-E343-1F52-D661-BA62C1DCA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91" y="1881358"/>
            <a:ext cx="3405116" cy="340511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316B4B5-1873-43CF-2C8B-2FE1750C6E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9" t="22645" r="14615" b="36508"/>
          <a:stretch/>
        </p:blipFill>
        <p:spPr>
          <a:xfrm>
            <a:off x="1198372" y="3676985"/>
            <a:ext cx="2530558" cy="2584115"/>
          </a:xfrm>
          <a:prstGeom prst="rect">
            <a:avLst/>
          </a:prstGeom>
        </p:spPr>
      </p:pic>
      <p:sp>
        <p:nvSpPr>
          <p:cNvPr id="5" name="Untertitel 2">
            <a:extLst>
              <a:ext uri="{FF2B5EF4-FFF2-40B4-BE49-F238E27FC236}">
                <a16:creationId xmlns:a16="http://schemas.microsoft.com/office/drawing/2014/main" id="{85809D7A-71A2-C17C-AF8F-5DB95A77DE30}"/>
              </a:ext>
            </a:extLst>
          </p:cNvPr>
          <p:cNvSpPr txBox="1">
            <a:spLocks/>
          </p:cNvSpPr>
          <p:nvPr/>
        </p:nvSpPr>
        <p:spPr>
          <a:xfrm>
            <a:off x="3561613" y="4508388"/>
            <a:ext cx="3658053" cy="9551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2000">
                <a:solidFill>
                  <a:schemeClr val="tx2"/>
                </a:solidFill>
              </a:rPr>
              <a:t>Follow </a:t>
            </a:r>
            <a:r>
              <a:rPr lang="de-DE" sz="2000" err="1">
                <a:solidFill>
                  <a:schemeClr val="tx2"/>
                </a:solidFill>
              </a:rPr>
              <a:t>us</a:t>
            </a:r>
            <a:r>
              <a:rPr lang="de-DE" sz="2000">
                <a:solidFill>
                  <a:schemeClr val="tx2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26161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C36FB1-6371-EA45-A504-28F45F6CF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sz="4800"/>
              <a:t>Wahlkampagne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649008-2396-564F-86F2-049485FCE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203079"/>
            <a:ext cx="4530898" cy="4267990"/>
          </a:xfrm>
        </p:spPr>
        <p:txBody>
          <a:bodyPr anchor="ctr">
            <a:normAutofit/>
          </a:bodyPr>
          <a:lstStyle/>
          <a:p>
            <a:r>
              <a:rPr lang="en-US" sz="2400" err="1"/>
              <a:t>Plakate</a:t>
            </a:r>
            <a:endParaRPr lang="en-US" sz="2400"/>
          </a:p>
          <a:p>
            <a:r>
              <a:rPr lang="en-US" sz="2400" err="1"/>
              <a:t>Kundgebungen</a:t>
            </a:r>
            <a:endParaRPr lang="en-US" sz="2400"/>
          </a:p>
          <a:p>
            <a:r>
              <a:rPr lang="en-US" sz="2400"/>
              <a:t>Videos</a:t>
            </a:r>
          </a:p>
          <a:p>
            <a:r>
              <a:rPr lang="en-US" sz="2400"/>
              <a:t>Social Media</a:t>
            </a:r>
          </a:p>
          <a:p>
            <a:r>
              <a:rPr lang="de-DE" sz="2400"/>
              <a:t>Shirts</a:t>
            </a:r>
          </a:p>
          <a:p>
            <a:r>
              <a:rPr lang="de-DE" sz="2400"/>
              <a:t>Ansteckbuttons</a:t>
            </a:r>
            <a:endParaRPr lang="en-US" sz="2400"/>
          </a:p>
          <a:p>
            <a:endParaRPr lang="de-DE" sz="2400"/>
          </a:p>
          <a:p>
            <a:pPr marL="0" indent="0">
              <a:buNone/>
            </a:pPr>
            <a:r>
              <a:rPr lang="de-DE" sz="2400"/>
              <a:t>Zuschuss für Wahlkampf kann beantragt werden</a:t>
            </a:r>
            <a:endParaRPr lang="en-US" sz="24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5CFD429-9080-3FD7-ECD6-512F56A5DBA6}"/>
              </a:ext>
            </a:extLst>
          </p:cNvPr>
          <p:cNvGrpSpPr/>
          <p:nvPr/>
        </p:nvGrpSpPr>
        <p:grpSpPr>
          <a:xfrm>
            <a:off x="5911532" y="2625989"/>
            <a:ext cx="5150277" cy="3430776"/>
            <a:chOff x="5092339" y="1027905"/>
            <a:chExt cx="6910975" cy="4603637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53719161-CF07-CA47-AE4B-55280E51B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92339" y="1027905"/>
              <a:ext cx="6910975" cy="4603637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6DB8EB83-E9B7-4248-9686-E1CB66037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630" y="2944423"/>
              <a:ext cx="1792740" cy="19119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3722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61DC183-07AE-409A-AB63-34A0C77B6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B8373FD-5D61-B849-A0BA-33154818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46" y="349664"/>
            <a:ext cx="5845571" cy="1638377"/>
          </a:xfrm>
        </p:spPr>
        <p:txBody>
          <a:bodyPr anchor="b">
            <a:normAutofit/>
          </a:bodyPr>
          <a:lstStyle/>
          <a:p>
            <a:r>
              <a:rPr lang="en-US" sz="4800"/>
              <a:t>Das Parlament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DB1F64-8DDD-8F47-A687-F5C2488A2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988" y="2172405"/>
            <a:ext cx="5837750" cy="3773550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2400"/>
              <a:t>alle </a:t>
            </a:r>
            <a:r>
              <a:rPr lang="en-US" sz="2400" err="1"/>
              <a:t>Parteien</a:t>
            </a:r>
            <a:r>
              <a:rPr lang="en-US" sz="2400"/>
              <a:t> </a:t>
            </a:r>
            <a:r>
              <a:rPr lang="en-US" sz="2400" err="1"/>
              <a:t>mit</a:t>
            </a:r>
            <a:r>
              <a:rPr lang="en-US" sz="2400"/>
              <a:t> </a:t>
            </a:r>
            <a:r>
              <a:rPr lang="en-US" sz="2400" err="1"/>
              <a:t>mehr</a:t>
            </a:r>
            <a:r>
              <a:rPr lang="en-US" sz="2400"/>
              <a:t> </a:t>
            </a:r>
            <a:r>
              <a:rPr lang="en-US" sz="2400" err="1"/>
              <a:t>als</a:t>
            </a:r>
            <a:r>
              <a:rPr lang="en-US" sz="2400"/>
              <a:t> 5% der </a:t>
            </a:r>
            <a:r>
              <a:rPr lang="en-US" sz="2400" err="1"/>
              <a:t>Stimmen</a:t>
            </a:r>
            <a:endParaRPr lang="en-US" sz="2400"/>
          </a:p>
          <a:p>
            <a:pPr>
              <a:buFont typeface="Wingdings" pitchFamily="2" charset="2"/>
              <a:buChar char="à"/>
            </a:pPr>
            <a:r>
              <a:rPr lang="en-US" sz="2400" err="1">
                <a:sym typeface="Wingdings" pitchFamily="2" charset="2"/>
              </a:rPr>
              <a:t>Koalitionsverhandlungen</a:t>
            </a:r>
            <a:endParaRPr lang="en-US" sz="2400">
              <a:sym typeface="Wingdings" pitchFamily="2" charset="2"/>
            </a:endParaRPr>
          </a:p>
          <a:p>
            <a:pPr marL="0" indent="0">
              <a:buNone/>
            </a:pPr>
            <a:endParaRPr lang="en-US" sz="800">
              <a:sym typeface="Wingdings" pitchFamily="2" charset="2"/>
            </a:endParaRPr>
          </a:p>
          <a:p>
            <a:pPr marL="0" indent="0">
              <a:buNone/>
            </a:pPr>
            <a:r>
              <a:rPr lang="de-DE" sz="2400" err="1">
                <a:sym typeface="Wingdings" pitchFamily="2" charset="2"/>
              </a:rPr>
              <a:t>Minister:innen</a:t>
            </a:r>
            <a:r>
              <a:rPr lang="de-DE" sz="2400">
                <a:sym typeface="Wingdings" pitchFamily="2" charset="2"/>
              </a:rPr>
              <a:t> für:</a:t>
            </a:r>
          </a:p>
          <a:p>
            <a:pPr marL="0" indent="0">
              <a:buNone/>
            </a:pPr>
            <a:r>
              <a:rPr lang="de-DE" sz="2400">
                <a:sym typeface="Wingdings" pitchFamily="2" charset="2"/>
              </a:rPr>
              <a:t>Finanzen</a:t>
            </a:r>
          </a:p>
          <a:p>
            <a:pPr marL="0" indent="0">
              <a:buNone/>
            </a:pPr>
            <a:r>
              <a:rPr lang="en-US" sz="2400" err="1">
                <a:sym typeface="Wingdings" pitchFamily="2" charset="2"/>
              </a:rPr>
              <a:t>Justiz</a:t>
            </a:r>
            <a:endParaRPr lang="de-DE" sz="2400">
              <a:sym typeface="Wingdings" pitchFamily="2" charset="2"/>
            </a:endParaRPr>
          </a:p>
          <a:p>
            <a:pPr marL="0" indent="0">
              <a:buNone/>
            </a:pPr>
            <a:r>
              <a:rPr lang="de-DE" sz="2400">
                <a:sym typeface="Wingdings" pitchFamily="2" charset="2"/>
              </a:rPr>
              <a:t>Kultur</a:t>
            </a:r>
          </a:p>
          <a:p>
            <a:pPr marL="0" indent="0">
              <a:buNone/>
            </a:pPr>
            <a:r>
              <a:rPr lang="de-DE" sz="2400">
                <a:sym typeface="Wingdings" pitchFamily="2" charset="2"/>
              </a:rPr>
              <a:t>Wirtschaft &amp; Arbeit</a:t>
            </a:r>
          </a:p>
          <a:p>
            <a:pPr marL="0" indent="0">
              <a:buNone/>
            </a:pPr>
            <a:r>
              <a:rPr lang="de-DE" sz="2400">
                <a:sym typeface="Wingdings" pitchFamily="2" charset="2"/>
              </a:rPr>
              <a:t>Umwelt &amp; Gesundheit</a:t>
            </a:r>
            <a:endParaRPr lang="en-US" sz="24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DE60A7A-6236-BE15-C322-D5588D3B1AE9}"/>
              </a:ext>
            </a:extLst>
          </p:cNvPr>
          <p:cNvGrpSpPr/>
          <p:nvPr/>
        </p:nvGrpSpPr>
        <p:grpSpPr>
          <a:xfrm>
            <a:off x="7421373" y="1579368"/>
            <a:ext cx="4235516" cy="3450544"/>
            <a:chOff x="6096000" y="963768"/>
            <a:chExt cx="5896429" cy="4803638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71903621-EED0-C040-95CE-FCB1EB6D1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0" y="1980974"/>
              <a:ext cx="5896429" cy="3786432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63BB5E72-AA94-D84B-9DCD-82568B82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7501" y="963768"/>
              <a:ext cx="1437100" cy="153269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376203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Freeform: Shape 11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fik 4" descr="Ein Bild, das Text, Kleidung, Mann, Menschliches Gesicht enthält.&#10;&#10;Automatisch generierte Beschreibung">
            <a:extLst>
              <a:ext uri="{FF2B5EF4-FFF2-40B4-BE49-F238E27FC236}">
                <a16:creationId xmlns:a16="http://schemas.microsoft.com/office/drawing/2014/main" id="{D43280AC-9A63-9EB8-7FB6-A77501AB8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848" y="2000913"/>
            <a:ext cx="4593400" cy="2583787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18" name="Arc 13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119DCAD-09E4-8AB5-4D15-02E613150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</p:spPr>
        <p:txBody>
          <a:bodyPr>
            <a:normAutofit/>
          </a:bodyPr>
          <a:lstStyle/>
          <a:p>
            <a:r>
              <a:rPr lang="de-DE"/>
              <a:t>Was beschließt das Parlament?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D070AF-E0BC-613F-8951-D212B3FD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70724"/>
            <a:ext cx="6400799" cy="48735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800"/>
              <a:t>kann alle bestehenden Gesetze verändern, sofern diese nicht explizit durch die Verfassung (s. Homepage oder </a:t>
            </a:r>
            <a:r>
              <a:rPr lang="de-DE" sz="1800" err="1"/>
              <a:t>SalS</a:t>
            </a:r>
            <a:r>
              <a:rPr lang="de-DE" sz="1800"/>
              <a:t>-Stand) geschützt sind. </a:t>
            </a:r>
          </a:p>
          <a:p>
            <a:pPr marL="0" indent="0">
              <a:buNone/>
            </a:pPr>
            <a:endParaRPr lang="de-DE" sz="400"/>
          </a:p>
          <a:p>
            <a:pPr marL="0" indent="0">
              <a:buNone/>
            </a:pPr>
            <a:r>
              <a:rPr lang="de-DE" sz="1800"/>
              <a:t>Beispiele für Themen und Bereiche, die ihr für euren Wahlkampf verwenden könnt:</a:t>
            </a:r>
          </a:p>
          <a:p>
            <a:r>
              <a:rPr lang="de-DE" sz="1800"/>
              <a:t>Höhe des Mindestlohns, Bürgergeldes und der Besoldung von Beamten</a:t>
            </a:r>
          </a:p>
          <a:p>
            <a:r>
              <a:rPr lang="de-DE" sz="1800"/>
              <a:t>Strafgesetzbuch – festlegen von Strafen je nach Schwere der Tat, von Geld- bis zur Gefängnisstrafe</a:t>
            </a:r>
          </a:p>
          <a:p>
            <a:r>
              <a:rPr lang="de-DE" sz="1800"/>
              <a:t>Höhe der Unternehmenssteuer, Raummiete oder Einführung von neuen Steuern (z.B. Umweltsteuer)</a:t>
            </a:r>
          </a:p>
          <a:p>
            <a:r>
              <a:rPr lang="de-DE" sz="1800"/>
              <a:t>Finanzielle Unterstützung von Sport- und Kulturprojekten</a:t>
            </a:r>
          </a:p>
          <a:p>
            <a:r>
              <a:rPr lang="de-DE" sz="1800"/>
              <a:t>Stärkung von Arbeitnehmer- oder Arbeitgeberrechten, bspw. Kündigungsschutz</a:t>
            </a:r>
          </a:p>
          <a:p>
            <a:r>
              <a:rPr lang="de-DE" sz="1800"/>
              <a:t>Umgang mit Insolvenzen, ggf. Sonderfinanzierungen</a:t>
            </a:r>
          </a:p>
        </p:txBody>
      </p:sp>
    </p:spTree>
    <p:extLst>
      <p:ext uri="{BB962C8B-B14F-4D97-AF65-F5344CB8AC3E}">
        <p14:creationId xmlns:p14="http://schemas.microsoft.com/office/powerpoint/2010/main" val="172956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44AD54C-5C43-9F43-B25C-AC38FEBBB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Unser Königspaar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EF90832-4758-3E4D-8F29-21AA909B3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553" y="578738"/>
            <a:ext cx="5699044" cy="56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33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0969F2-2915-8147-99B4-301217196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Königin</a:t>
            </a:r>
            <a:r>
              <a:rPr lang="en-US"/>
              <a:t> &amp; König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F4328176-3F08-0A41-808B-0FB7E2E9B9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9337348"/>
              </p:ext>
            </p:extLst>
          </p:nvPr>
        </p:nvGraphicFramePr>
        <p:xfrm>
          <a:off x="540657" y="1368217"/>
          <a:ext cx="11110685" cy="5311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9150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6DD9D1-2477-B548-94BF-5635AE12A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Wahltag</a:t>
            </a:r>
            <a:r>
              <a:rPr lang="en-US"/>
              <a:t>: </a:t>
            </a:r>
            <a:r>
              <a:rPr lang="en-US" err="1"/>
              <a:t>Parteien</a:t>
            </a:r>
            <a:r>
              <a:rPr lang="en-US"/>
              <a:t>, </a:t>
            </a:r>
            <a:r>
              <a:rPr lang="en-US" err="1"/>
              <a:t>Königin</a:t>
            </a:r>
            <a:r>
              <a:rPr lang="en-US"/>
              <a:t> und König</a:t>
            </a:r>
          </a:p>
        </p:txBody>
      </p:sp>
      <p:pic>
        <p:nvPicPr>
          <p:cNvPr id="9" name="Inhaltsplatzhalter 8" descr="Flip-Kalender">
            <a:extLst>
              <a:ext uri="{FF2B5EF4-FFF2-40B4-BE49-F238E27FC236}">
                <a16:creationId xmlns:a16="http://schemas.microsoft.com/office/drawing/2014/main" id="{60CA2C6B-9E6E-B84B-8027-A44B1A2A3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8705" y="2471557"/>
            <a:ext cx="2948781" cy="2948781"/>
          </a:xfr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45A5020-6487-CF41-924E-1843FB0A1CB8}"/>
              </a:ext>
            </a:extLst>
          </p:cNvPr>
          <p:cNvGrpSpPr/>
          <p:nvPr/>
        </p:nvGrpSpPr>
        <p:grpSpPr>
          <a:xfrm>
            <a:off x="8215086" y="2522716"/>
            <a:ext cx="2455145" cy="2383113"/>
            <a:chOff x="3368234" y="5271317"/>
            <a:chExt cx="2123364" cy="2420206"/>
          </a:xfrm>
        </p:grpSpPr>
        <p:sp>
          <p:nvSpPr>
            <p:cNvPr id="5" name="Würfel 4">
              <a:extLst>
                <a:ext uri="{FF2B5EF4-FFF2-40B4-BE49-F238E27FC236}">
                  <a16:creationId xmlns:a16="http://schemas.microsoft.com/office/drawing/2014/main" id="{97B6E1DA-D6C6-F64F-A01E-924D8946B904}"/>
                </a:ext>
              </a:extLst>
            </p:cNvPr>
            <p:cNvSpPr/>
            <p:nvPr/>
          </p:nvSpPr>
          <p:spPr>
            <a:xfrm>
              <a:off x="3368234" y="5741880"/>
              <a:ext cx="2123364" cy="1949643"/>
            </a:xfrm>
            <a:prstGeom prst="cub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5B9E9E5D-BD8C-2944-BDB9-F146C0921B19}"/>
                </a:ext>
              </a:extLst>
            </p:cNvPr>
            <p:cNvSpPr/>
            <p:nvPr/>
          </p:nvSpPr>
          <p:spPr>
            <a:xfrm>
              <a:off x="4020613" y="5986961"/>
              <a:ext cx="818606" cy="4571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09339760-E210-C449-A39D-43B1613ECEB4}"/>
                </a:ext>
              </a:extLst>
            </p:cNvPr>
            <p:cNvSpPr/>
            <p:nvPr/>
          </p:nvSpPr>
          <p:spPr>
            <a:xfrm>
              <a:off x="4097214" y="5271317"/>
              <a:ext cx="668216" cy="7398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28BC4528-34F9-D742-B532-9521BAD81B0E}"/>
              </a:ext>
            </a:extLst>
          </p:cNvPr>
          <p:cNvSpPr txBox="1"/>
          <p:nvPr/>
        </p:nvSpPr>
        <p:spPr>
          <a:xfrm>
            <a:off x="3541486" y="3945948"/>
            <a:ext cx="1683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19.02.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8065FAC-8D69-5243-8AB2-92A382C91B44}"/>
              </a:ext>
            </a:extLst>
          </p:cNvPr>
          <p:cNvSpPr txBox="1"/>
          <p:nvPr/>
        </p:nvSpPr>
        <p:spPr>
          <a:xfrm>
            <a:off x="732972" y="5729146"/>
            <a:ext cx="10189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Parteien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Neuwahlen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am 2. Tag des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Projekts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517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F2C3AB-2BBA-3621-215A-008E2D19C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Gibt</a:t>
            </a: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es </a:t>
            </a:r>
            <a:r>
              <a:rPr lang="en-US" sz="36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noch</a:t>
            </a: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Fragen</a:t>
            </a: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zu</a:t>
            </a:r>
            <a:r>
              <a:rPr lang="en-US" sz="3600">
                <a:solidFill>
                  <a:srgbClr val="FFFFFF"/>
                </a:solidFill>
              </a:rPr>
              <a:t> </a:t>
            </a:r>
            <a:r>
              <a:rPr lang="en-US" sz="3600" err="1">
                <a:solidFill>
                  <a:srgbClr val="FFFFFF"/>
                </a:solidFill>
              </a:rPr>
              <a:t>Parteien</a:t>
            </a:r>
            <a:r>
              <a:rPr lang="en-US" sz="3600">
                <a:solidFill>
                  <a:srgbClr val="FFFFFF"/>
                </a:solidFill>
              </a:rPr>
              <a:t> und </a:t>
            </a:r>
            <a:r>
              <a:rPr lang="en-US" sz="3600" err="1">
                <a:solidFill>
                  <a:srgbClr val="FFFFFF"/>
                </a:solidFill>
              </a:rPr>
              <a:t>Königswahl</a:t>
            </a: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6" name="Inhaltsplatzhalter 5" descr="Ein Bild, das Cartoon, Darstellung, Clipart enthält.&#10;&#10;Automatisch generierte Beschreibung">
            <a:extLst>
              <a:ext uri="{FF2B5EF4-FFF2-40B4-BE49-F238E27FC236}">
                <a16:creationId xmlns:a16="http://schemas.microsoft.com/office/drawing/2014/main" id="{93655B96-6731-BB7D-57CF-0D14E0D2C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1190205"/>
            <a:ext cx="6780700" cy="447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82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EC590B-3306-47E9-BD67-97F3F7616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1" name="Color">
              <a:extLst>
                <a:ext uri="{FF2B5EF4-FFF2-40B4-BE49-F238E27FC236}">
                  <a16:creationId xmlns:a16="http://schemas.microsoft.com/office/drawing/2014/main" id="{54F87DBC-E43C-4CE4-A8C5-61E3D6819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Color">
              <a:extLst>
                <a:ext uri="{FF2B5EF4-FFF2-40B4-BE49-F238E27FC236}">
                  <a16:creationId xmlns:a16="http://schemas.microsoft.com/office/drawing/2014/main" id="{CD39A88A-7F84-4ACA-877B-E28BC26CD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7AAF5E-1692-48C9-98FB-6432BF0B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F36A26D-E71D-4663-B197-8B7BFA37A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A821CEB-DA96-4952-93B9-81F9C42BA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C8EDE0-D69B-4F65-9AB7-DDE7EAD78E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46F0982-BF10-4BF6-842A-F631654FF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B313509-2128-42CA-81B6-C9EC23E44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589188C-E06E-4F8A-BDD1-02ADF140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B4E610F-FCD0-483F-B9F2-6DF2C28FE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A6B9F203-8E01-5E7D-9475-DF492F34B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8477" y="687654"/>
            <a:ext cx="10558405" cy="3044335"/>
          </a:xfrm>
        </p:spPr>
        <p:txBody>
          <a:bodyPr anchor="b">
            <a:normAutofit/>
          </a:bodyPr>
          <a:lstStyle/>
          <a:p>
            <a:r>
              <a:rPr lang="de-DE" sz="4800">
                <a:solidFill>
                  <a:schemeClr val="bg1"/>
                </a:solidFill>
              </a:rPr>
              <a:t>Staatsdienst</a:t>
            </a:r>
          </a:p>
        </p:txBody>
      </p:sp>
      <p:sp>
        <p:nvSpPr>
          <p:cNvPr id="4" name="Flussdiagramm: Verbinder 3">
            <a:extLst>
              <a:ext uri="{FF2B5EF4-FFF2-40B4-BE49-F238E27FC236}">
                <a16:creationId xmlns:a16="http://schemas.microsoft.com/office/drawing/2014/main" id="{8E125B94-5F9B-10D5-44C1-6BD5B2DDFD0B}"/>
              </a:ext>
            </a:extLst>
          </p:cNvPr>
          <p:cNvSpPr/>
          <p:nvPr/>
        </p:nvSpPr>
        <p:spPr>
          <a:xfrm>
            <a:off x="8819562" y="3051855"/>
            <a:ext cx="5157539" cy="5185477"/>
          </a:xfrm>
          <a:prstGeom prst="flowChartConnector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lussdiagramm: Verbinder 4">
            <a:extLst>
              <a:ext uri="{FF2B5EF4-FFF2-40B4-BE49-F238E27FC236}">
                <a16:creationId xmlns:a16="http://schemas.microsoft.com/office/drawing/2014/main" id="{3DF821D2-101A-06FC-6918-E40640DCDCA7}"/>
              </a:ext>
            </a:extLst>
          </p:cNvPr>
          <p:cNvSpPr/>
          <p:nvPr/>
        </p:nvSpPr>
        <p:spPr>
          <a:xfrm>
            <a:off x="-809805" y="4520146"/>
            <a:ext cx="3956632" cy="3766595"/>
          </a:xfrm>
          <a:prstGeom prst="flowChartConnector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ussdiagramm: Verbinder 5">
            <a:extLst>
              <a:ext uri="{FF2B5EF4-FFF2-40B4-BE49-F238E27FC236}">
                <a16:creationId xmlns:a16="http://schemas.microsoft.com/office/drawing/2014/main" id="{FD58EAF5-8B57-6338-65E4-C3BF737EDFBF}"/>
              </a:ext>
            </a:extLst>
          </p:cNvPr>
          <p:cNvSpPr/>
          <p:nvPr/>
        </p:nvSpPr>
        <p:spPr>
          <a:xfrm>
            <a:off x="-3612363" y="870235"/>
            <a:ext cx="5157539" cy="5185477"/>
          </a:xfrm>
          <a:prstGeom prst="flowChartConnector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lussdiagramm: Verbinder 6">
            <a:extLst>
              <a:ext uri="{FF2B5EF4-FFF2-40B4-BE49-F238E27FC236}">
                <a16:creationId xmlns:a16="http://schemas.microsoft.com/office/drawing/2014/main" id="{F9A378FF-610E-9109-A209-D915428FD29C}"/>
              </a:ext>
            </a:extLst>
          </p:cNvPr>
          <p:cNvSpPr/>
          <p:nvPr/>
        </p:nvSpPr>
        <p:spPr>
          <a:xfrm>
            <a:off x="7337366" y="5400093"/>
            <a:ext cx="2485581" cy="2234485"/>
          </a:xfrm>
          <a:prstGeom prst="flowChartConnector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6044FCDA-9E30-5760-E773-65673F9551FF}"/>
              </a:ext>
            </a:extLst>
          </p:cNvPr>
          <p:cNvGrpSpPr/>
          <p:nvPr/>
        </p:nvGrpSpPr>
        <p:grpSpPr>
          <a:xfrm>
            <a:off x="9225166" y="3671872"/>
            <a:ext cx="3763231" cy="3399127"/>
            <a:chOff x="9225166" y="3671872"/>
            <a:chExt cx="3763231" cy="3399127"/>
          </a:xfrm>
        </p:grpSpPr>
        <p:sp>
          <p:nvSpPr>
            <p:cNvPr id="13" name="Stern: 5 Zacken 12">
              <a:extLst>
                <a:ext uri="{FF2B5EF4-FFF2-40B4-BE49-F238E27FC236}">
                  <a16:creationId xmlns:a16="http://schemas.microsoft.com/office/drawing/2014/main" id="{F416EEDE-DF6C-4246-C5F7-A8FEE035F27A}"/>
                </a:ext>
              </a:extLst>
            </p:cNvPr>
            <p:cNvSpPr/>
            <p:nvPr/>
          </p:nvSpPr>
          <p:spPr>
            <a:xfrm>
              <a:off x="9225166" y="4500717"/>
              <a:ext cx="756697" cy="733777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Stern: 5 Zacken 21">
              <a:extLst>
                <a:ext uri="{FF2B5EF4-FFF2-40B4-BE49-F238E27FC236}">
                  <a16:creationId xmlns:a16="http://schemas.microsoft.com/office/drawing/2014/main" id="{27DCC9C0-244B-8C20-BCF7-65FE2508456C}"/>
                </a:ext>
              </a:extLst>
            </p:cNvPr>
            <p:cNvSpPr/>
            <p:nvPr/>
          </p:nvSpPr>
          <p:spPr>
            <a:xfrm>
              <a:off x="11456882" y="5317962"/>
              <a:ext cx="1531515" cy="1438256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Stern: 5 Zacken 22">
              <a:extLst>
                <a:ext uri="{FF2B5EF4-FFF2-40B4-BE49-F238E27FC236}">
                  <a16:creationId xmlns:a16="http://schemas.microsoft.com/office/drawing/2014/main" id="{31442E01-2607-5264-9969-CD4A0C2EC7E4}"/>
                </a:ext>
              </a:extLst>
            </p:cNvPr>
            <p:cNvSpPr/>
            <p:nvPr/>
          </p:nvSpPr>
          <p:spPr>
            <a:xfrm>
              <a:off x="12064313" y="4278308"/>
              <a:ext cx="589746" cy="609781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Stern: 5 Zacken 23">
              <a:extLst>
                <a:ext uri="{FF2B5EF4-FFF2-40B4-BE49-F238E27FC236}">
                  <a16:creationId xmlns:a16="http://schemas.microsoft.com/office/drawing/2014/main" id="{C5B16CEA-0512-2C01-583C-E307E59CBEF6}"/>
                </a:ext>
              </a:extLst>
            </p:cNvPr>
            <p:cNvSpPr/>
            <p:nvPr/>
          </p:nvSpPr>
          <p:spPr>
            <a:xfrm>
              <a:off x="10363714" y="6090858"/>
              <a:ext cx="1038578" cy="980141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Stern: 5 Zacken 24">
              <a:extLst>
                <a:ext uri="{FF2B5EF4-FFF2-40B4-BE49-F238E27FC236}">
                  <a16:creationId xmlns:a16="http://schemas.microsoft.com/office/drawing/2014/main" id="{B0D83021-CBEB-8337-7265-E0536B2A4467}"/>
                </a:ext>
              </a:extLst>
            </p:cNvPr>
            <p:cNvSpPr/>
            <p:nvPr/>
          </p:nvSpPr>
          <p:spPr>
            <a:xfrm>
              <a:off x="9984911" y="3671872"/>
              <a:ext cx="1038578" cy="980141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10D910FA-88D4-E07E-B701-850A75BCEB41}"/>
              </a:ext>
            </a:extLst>
          </p:cNvPr>
          <p:cNvGrpSpPr/>
          <p:nvPr/>
        </p:nvGrpSpPr>
        <p:grpSpPr>
          <a:xfrm>
            <a:off x="7911131" y="5540846"/>
            <a:ext cx="1038578" cy="1705443"/>
            <a:chOff x="7911131" y="5540846"/>
            <a:chExt cx="1038578" cy="1705443"/>
          </a:xfrm>
        </p:grpSpPr>
        <p:sp>
          <p:nvSpPr>
            <p:cNvPr id="26" name="Stern: 5 Zacken 25">
              <a:extLst>
                <a:ext uri="{FF2B5EF4-FFF2-40B4-BE49-F238E27FC236}">
                  <a16:creationId xmlns:a16="http://schemas.microsoft.com/office/drawing/2014/main" id="{A2AFC257-4845-9243-5551-7F3C75E4D5FB}"/>
                </a:ext>
              </a:extLst>
            </p:cNvPr>
            <p:cNvSpPr/>
            <p:nvPr/>
          </p:nvSpPr>
          <p:spPr>
            <a:xfrm>
              <a:off x="7911131" y="6266148"/>
              <a:ext cx="1038578" cy="980141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Stern: 5 Zacken 28">
              <a:extLst>
                <a:ext uri="{FF2B5EF4-FFF2-40B4-BE49-F238E27FC236}">
                  <a16:creationId xmlns:a16="http://schemas.microsoft.com/office/drawing/2014/main" id="{7C614E10-B07B-88EE-F972-A32CB71E996D}"/>
                </a:ext>
              </a:extLst>
            </p:cNvPr>
            <p:cNvSpPr/>
            <p:nvPr/>
          </p:nvSpPr>
          <p:spPr>
            <a:xfrm>
              <a:off x="7911131" y="5540846"/>
              <a:ext cx="649700" cy="559703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797C51F8-C84C-6DB8-6464-94BE247F561F}"/>
              </a:ext>
            </a:extLst>
          </p:cNvPr>
          <p:cNvGrpSpPr/>
          <p:nvPr/>
        </p:nvGrpSpPr>
        <p:grpSpPr>
          <a:xfrm>
            <a:off x="-92775" y="5018627"/>
            <a:ext cx="2100154" cy="2799474"/>
            <a:chOff x="-92775" y="5018627"/>
            <a:chExt cx="2100154" cy="2799474"/>
          </a:xfrm>
        </p:grpSpPr>
        <p:sp>
          <p:nvSpPr>
            <p:cNvPr id="27" name="Stern: 5 Zacken 26">
              <a:extLst>
                <a:ext uri="{FF2B5EF4-FFF2-40B4-BE49-F238E27FC236}">
                  <a16:creationId xmlns:a16="http://schemas.microsoft.com/office/drawing/2014/main" id="{1C6E37DE-8E35-0FB2-E786-671C230022BC}"/>
                </a:ext>
              </a:extLst>
            </p:cNvPr>
            <p:cNvSpPr/>
            <p:nvPr/>
          </p:nvSpPr>
          <p:spPr>
            <a:xfrm>
              <a:off x="968801" y="7047465"/>
              <a:ext cx="705790" cy="770636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Stern: 5 Zacken 27">
              <a:extLst>
                <a:ext uri="{FF2B5EF4-FFF2-40B4-BE49-F238E27FC236}">
                  <a16:creationId xmlns:a16="http://schemas.microsoft.com/office/drawing/2014/main" id="{6EFC33EC-8AB4-C8F1-4382-FBC7DE94FBF5}"/>
                </a:ext>
              </a:extLst>
            </p:cNvPr>
            <p:cNvSpPr/>
            <p:nvPr/>
          </p:nvSpPr>
          <p:spPr>
            <a:xfrm>
              <a:off x="968801" y="5018627"/>
              <a:ext cx="1038578" cy="980141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Stern: 5 Zacken 29">
              <a:extLst>
                <a:ext uri="{FF2B5EF4-FFF2-40B4-BE49-F238E27FC236}">
                  <a16:creationId xmlns:a16="http://schemas.microsoft.com/office/drawing/2014/main" id="{BE16FA02-B692-5BB1-17CC-18A1D5EFD3B1}"/>
                </a:ext>
              </a:extLst>
            </p:cNvPr>
            <p:cNvSpPr/>
            <p:nvPr/>
          </p:nvSpPr>
          <p:spPr>
            <a:xfrm>
              <a:off x="-92775" y="6216437"/>
              <a:ext cx="705790" cy="641564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466F3915-11FE-978F-A400-208AE3C30C3F}"/>
              </a:ext>
            </a:extLst>
          </p:cNvPr>
          <p:cNvGrpSpPr/>
          <p:nvPr/>
        </p:nvGrpSpPr>
        <p:grpSpPr>
          <a:xfrm>
            <a:off x="-2364640" y="2170583"/>
            <a:ext cx="3074710" cy="3437953"/>
            <a:chOff x="-3035199" y="1833958"/>
            <a:chExt cx="3074710" cy="3437953"/>
          </a:xfrm>
        </p:grpSpPr>
        <p:sp>
          <p:nvSpPr>
            <p:cNvPr id="31" name="Stern: 5 Zacken 30">
              <a:extLst>
                <a:ext uri="{FF2B5EF4-FFF2-40B4-BE49-F238E27FC236}">
                  <a16:creationId xmlns:a16="http://schemas.microsoft.com/office/drawing/2014/main" id="{76FBC9D2-2D5A-AAA0-8BC7-AB5AA75552DD}"/>
                </a:ext>
              </a:extLst>
            </p:cNvPr>
            <p:cNvSpPr/>
            <p:nvPr/>
          </p:nvSpPr>
          <p:spPr>
            <a:xfrm>
              <a:off x="-3035199" y="4551028"/>
              <a:ext cx="634124" cy="720883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Stern: 5 Zacken 31">
              <a:extLst>
                <a:ext uri="{FF2B5EF4-FFF2-40B4-BE49-F238E27FC236}">
                  <a16:creationId xmlns:a16="http://schemas.microsoft.com/office/drawing/2014/main" id="{C37588E1-891E-4602-C2B6-25BBE2050FA3}"/>
                </a:ext>
              </a:extLst>
            </p:cNvPr>
            <p:cNvSpPr/>
            <p:nvPr/>
          </p:nvSpPr>
          <p:spPr>
            <a:xfrm>
              <a:off x="-1504548" y="3519665"/>
              <a:ext cx="1439664" cy="1368424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Stern: 5 Zacken 32">
              <a:extLst>
                <a:ext uri="{FF2B5EF4-FFF2-40B4-BE49-F238E27FC236}">
                  <a16:creationId xmlns:a16="http://schemas.microsoft.com/office/drawing/2014/main" id="{467F96A4-3831-D907-89DE-7166678E68AD}"/>
                </a:ext>
              </a:extLst>
            </p:cNvPr>
            <p:cNvSpPr/>
            <p:nvPr/>
          </p:nvSpPr>
          <p:spPr>
            <a:xfrm>
              <a:off x="-2925128" y="2405465"/>
              <a:ext cx="692961" cy="720884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Stern: 5 Zacken 33">
              <a:extLst>
                <a:ext uri="{FF2B5EF4-FFF2-40B4-BE49-F238E27FC236}">
                  <a16:creationId xmlns:a16="http://schemas.microsoft.com/office/drawing/2014/main" id="{236C0417-FEC4-90D4-92CE-A2BDCACA8019}"/>
                </a:ext>
              </a:extLst>
            </p:cNvPr>
            <p:cNvSpPr/>
            <p:nvPr/>
          </p:nvSpPr>
          <p:spPr>
            <a:xfrm>
              <a:off x="-999067" y="1833958"/>
              <a:ext cx="1038578" cy="980141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92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 Fill">
            <a:extLst>
              <a:ext uri="{FF2B5EF4-FFF2-40B4-BE49-F238E27FC236}">
                <a16:creationId xmlns:a16="http://schemas.microsoft.com/office/drawing/2014/main" id="{03AF1C04-3FEF-41BD-BB84-2F263765B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DD5E267-EB6F-47DF-ABEF-2C1BED44D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20" name="Color Cover">
              <a:extLst>
                <a:ext uri="{FF2B5EF4-FFF2-40B4-BE49-F238E27FC236}">
                  <a16:creationId xmlns:a16="http://schemas.microsoft.com/office/drawing/2014/main" id="{4BA86AA3-0623-4268-861E-ADA01A7C07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Color Cover">
              <a:extLst>
                <a:ext uri="{FF2B5EF4-FFF2-40B4-BE49-F238E27FC236}">
                  <a16:creationId xmlns:a16="http://schemas.microsoft.com/office/drawing/2014/main" id="{72692EF2-4C1F-4ED7-9C00-6CF92783E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22">
            <a:extLst>
              <a:ext uri="{FF2B5EF4-FFF2-40B4-BE49-F238E27FC236}">
                <a16:creationId xmlns:a16="http://schemas.microsoft.com/office/drawing/2014/main" id="{66828D02-A05D-412B-9F20-B68E970B9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24" name="Color">
              <a:extLst>
                <a:ext uri="{FF2B5EF4-FFF2-40B4-BE49-F238E27FC236}">
                  <a16:creationId xmlns:a16="http://schemas.microsoft.com/office/drawing/2014/main" id="{A1A8E50E-11DE-480E-A93B-F503760BC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Color">
              <a:extLst>
                <a:ext uri="{FF2B5EF4-FFF2-40B4-BE49-F238E27FC236}">
                  <a16:creationId xmlns:a16="http://schemas.microsoft.com/office/drawing/2014/main" id="{D2E2EE99-89A4-435B-B61A-3C8B5B2B2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26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6" name="Freeform: Shape 27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28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29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0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1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E7350A53-51AA-0FF0-A2CA-F20F5672A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5" y="819015"/>
            <a:ext cx="5501548" cy="759385"/>
          </a:xfrm>
        </p:spPr>
        <p:txBody>
          <a:bodyPr anchor="b">
            <a:normAutofit/>
          </a:bodyPr>
          <a:lstStyle/>
          <a:p>
            <a:r>
              <a:rPr lang="de-DE" sz="4800">
                <a:solidFill>
                  <a:schemeClr val="bg1"/>
                </a:solidFill>
              </a:rPr>
              <a:t>Staatsdienst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BF1696-993A-F572-FB03-1EFDCACBF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985" y="1676401"/>
            <a:ext cx="5501548" cy="433926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de-DE" sz="2400">
                <a:solidFill>
                  <a:schemeClr val="bg1"/>
                </a:solidFill>
              </a:rPr>
              <a:t>Warum sollte man für den Staat arbeiten?</a:t>
            </a:r>
          </a:p>
          <a:p>
            <a:pPr marL="0" indent="0">
              <a:buNone/>
            </a:pPr>
            <a:r>
              <a:rPr lang="de-DE" sz="2400">
                <a:solidFill>
                  <a:schemeClr val="bg1"/>
                </a:solidFill>
              </a:rPr>
              <a:t>Vorteile:</a:t>
            </a:r>
          </a:p>
          <a:p>
            <a:r>
              <a:rPr lang="de-DE" sz="2400">
                <a:solidFill>
                  <a:schemeClr val="bg1"/>
                </a:solidFill>
              </a:rPr>
              <a:t>Vom Staat bezahlt </a:t>
            </a:r>
            <a:r>
              <a:rPr lang="de-DE" sz="2400">
                <a:solidFill>
                  <a:schemeClr val="bg1"/>
                </a:solidFill>
                <a:sym typeface="Wingdings" panose="05000000000000000000" pitchFamily="2" charset="2"/>
              </a:rPr>
              <a:t> sicheres, angemessenes Gehalt</a:t>
            </a:r>
          </a:p>
          <a:p>
            <a:r>
              <a:rPr lang="de-DE" sz="2400">
                <a:solidFill>
                  <a:schemeClr val="bg1"/>
                </a:solidFill>
                <a:sym typeface="Wingdings" panose="05000000000000000000" pitchFamily="2" charset="2"/>
              </a:rPr>
              <a:t>Unkündbar, sofern keine Verfehlung vorliegt</a:t>
            </a:r>
          </a:p>
          <a:p>
            <a:r>
              <a:rPr lang="de-DE" sz="2400">
                <a:solidFill>
                  <a:schemeClr val="bg1"/>
                </a:solidFill>
                <a:sym typeface="Wingdings" panose="05000000000000000000" pitchFamily="2" charset="2"/>
              </a:rPr>
              <a:t>Interne Versetzung möglich</a:t>
            </a:r>
          </a:p>
          <a:p>
            <a:pPr marL="0" indent="0">
              <a:buNone/>
            </a:pPr>
            <a:endParaRPr lang="de-DE" sz="24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sz="2400">
                <a:solidFill>
                  <a:schemeClr val="bg1"/>
                </a:solidFill>
                <a:sym typeface="Wingdings" panose="05000000000000000000" pitchFamily="2" charset="2"/>
              </a:rPr>
              <a:t>Bewerbung über Formular voraussichtlich ab 20. Februar</a:t>
            </a:r>
            <a:endParaRPr lang="de-DE" sz="240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EAC5412-BB43-F3A0-CBDD-4B26CE733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628" y="760306"/>
            <a:ext cx="3670036" cy="533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4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 Fill">
            <a:extLst>
              <a:ext uri="{FF2B5EF4-FFF2-40B4-BE49-F238E27FC236}">
                <a16:creationId xmlns:a16="http://schemas.microsoft.com/office/drawing/2014/main" id="{03AF1C04-3FEF-41BD-BB84-2F263765B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DD5E267-EB6F-47DF-ABEF-2C1BED44D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20" name="Color Cover">
              <a:extLst>
                <a:ext uri="{FF2B5EF4-FFF2-40B4-BE49-F238E27FC236}">
                  <a16:creationId xmlns:a16="http://schemas.microsoft.com/office/drawing/2014/main" id="{4BA86AA3-0623-4268-861E-ADA01A7C07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Color Cover">
              <a:extLst>
                <a:ext uri="{FF2B5EF4-FFF2-40B4-BE49-F238E27FC236}">
                  <a16:creationId xmlns:a16="http://schemas.microsoft.com/office/drawing/2014/main" id="{72692EF2-4C1F-4ED7-9C00-6CF92783E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22">
            <a:extLst>
              <a:ext uri="{FF2B5EF4-FFF2-40B4-BE49-F238E27FC236}">
                <a16:creationId xmlns:a16="http://schemas.microsoft.com/office/drawing/2014/main" id="{66828D02-A05D-412B-9F20-B68E970B9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24" name="Color">
              <a:extLst>
                <a:ext uri="{FF2B5EF4-FFF2-40B4-BE49-F238E27FC236}">
                  <a16:creationId xmlns:a16="http://schemas.microsoft.com/office/drawing/2014/main" id="{A1A8E50E-11DE-480E-A93B-F503760BC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Color">
              <a:extLst>
                <a:ext uri="{FF2B5EF4-FFF2-40B4-BE49-F238E27FC236}">
                  <a16:creationId xmlns:a16="http://schemas.microsoft.com/office/drawing/2014/main" id="{D2E2EE99-89A4-435B-B61A-3C8B5B2B2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Grafik 4" descr="Ein Bild, das Text, Schrift, Logo, Kreis enthält.&#10;&#10;Automatisch generierte Beschreibung">
            <a:extLst>
              <a:ext uri="{FF2B5EF4-FFF2-40B4-BE49-F238E27FC236}">
                <a16:creationId xmlns:a16="http://schemas.microsoft.com/office/drawing/2014/main" id="{6984C058-C515-6755-AA07-71AA17A54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026" y="978976"/>
            <a:ext cx="4571936" cy="4876731"/>
          </a:xfrm>
          <a:prstGeom prst="rect">
            <a:avLst/>
          </a:prstGeom>
        </p:spPr>
      </p:pic>
      <p:grpSp>
        <p:nvGrpSpPr>
          <p:cNvPr id="15" name="Group 26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6" name="Freeform: Shape 27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28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29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0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1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E7350A53-51AA-0FF0-A2CA-F20F5672A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5" y="819015"/>
            <a:ext cx="5501548" cy="959735"/>
          </a:xfrm>
        </p:spPr>
        <p:txBody>
          <a:bodyPr anchor="b">
            <a:normAutofit/>
          </a:bodyPr>
          <a:lstStyle/>
          <a:p>
            <a:r>
              <a:rPr lang="de-DE" sz="4800">
                <a:solidFill>
                  <a:schemeClr val="bg1"/>
                </a:solidFill>
              </a:rPr>
              <a:t>Staatsdienst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BF1696-993A-F572-FB03-1EFDCACBF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985" y="1942027"/>
            <a:ext cx="5501548" cy="407364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de-DE" sz="2000">
                <a:solidFill>
                  <a:schemeClr val="bg1"/>
                </a:solidFill>
              </a:rPr>
              <a:t>Welche Stellen gibt es innerhalb des Staatsdienstes?</a:t>
            </a:r>
          </a:p>
          <a:p>
            <a:pPr marL="0" indent="0">
              <a:buNone/>
            </a:pPr>
            <a:endParaRPr lang="de-DE" sz="2000">
              <a:solidFill>
                <a:schemeClr val="bg1"/>
              </a:solidFill>
            </a:endParaRPr>
          </a:p>
          <a:p>
            <a:r>
              <a:rPr lang="de-DE" sz="2000">
                <a:solidFill>
                  <a:schemeClr val="bg1"/>
                </a:solidFill>
              </a:rPr>
              <a:t>Gesundheitsamt: </a:t>
            </a:r>
            <a:r>
              <a:rPr lang="de-DE" sz="200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de-DE" sz="2000">
                <a:solidFill>
                  <a:schemeClr val="bg1"/>
                </a:solidFill>
              </a:rPr>
              <a:t>Hygiene-/Erste-Hilfe-Beauftragte/r</a:t>
            </a:r>
          </a:p>
          <a:p>
            <a:r>
              <a:rPr lang="de-DE" sz="2000">
                <a:solidFill>
                  <a:schemeClr val="bg1"/>
                </a:solidFill>
              </a:rPr>
              <a:t>Jobcenter, Ordnungsamt, Polizei, Zoll</a:t>
            </a:r>
          </a:p>
          <a:p>
            <a:r>
              <a:rPr lang="de-DE" sz="2000">
                <a:solidFill>
                  <a:schemeClr val="bg1"/>
                </a:solidFill>
              </a:rPr>
              <a:t>Justiz: Richter, Staatsanwalt, Pflichtverteidiger </a:t>
            </a:r>
          </a:p>
          <a:p>
            <a:r>
              <a:rPr lang="de-DE" sz="2000">
                <a:solidFill>
                  <a:schemeClr val="bg1"/>
                </a:solidFill>
              </a:rPr>
              <a:t>Finanzamt </a:t>
            </a:r>
            <a:r>
              <a:rPr lang="de-DE" sz="200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de-DE" sz="2000">
                <a:solidFill>
                  <a:schemeClr val="bg1"/>
                </a:solidFill>
              </a:rPr>
              <a:t>Finanzbeamter</a:t>
            </a:r>
          </a:p>
        </p:txBody>
      </p:sp>
    </p:spTree>
    <p:extLst>
      <p:ext uri="{BB962C8B-B14F-4D97-AF65-F5344CB8AC3E}">
        <p14:creationId xmlns:p14="http://schemas.microsoft.com/office/powerpoint/2010/main" val="784859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3EED11-D467-3E12-05C3-94A2C1EB5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26" y="0"/>
            <a:ext cx="8491974" cy="1816100"/>
          </a:xfrm>
        </p:spPr>
        <p:txBody>
          <a:bodyPr>
            <a:normAutofit fontScale="90000"/>
          </a:bodyPr>
          <a:lstStyle/>
          <a:p>
            <a:br>
              <a:rPr lang="de-DE" sz="3200">
                <a:solidFill>
                  <a:schemeClr val="tx1"/>
                </a:solidFill>
              </a:rPr>
            </a:br>
            <a:br>
              <a:rPr lang="de-DE" sz="3200">
                <a:solidFill>
                  <a:schemeClr val="tx1"/>
                </a:solidFill>
              </a:rPr>
            </a:br>
            <a:r>
              <a:rPr lang="de-DE" sz="3200" b="1"/>
              <a:t>Inhalte der heutigen Informationsveranstaltung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5837DE-ACA8-AD10-D4B6-1693F11FD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322" y="2083005"/>
            <a:ext cx="6016556" cy="3809795"/>
          </a:xfrm>
        </p:spPr>
        <p:txBody>
          <a:bodyPr anchor="t">
            <a:normAutofit/>
          </a:bodyPr>
          <a:lstStyle/>
          <a:p>
            <a:pPr marL="514350" indent="-514350">
              <a:buAutoNum type="arabicPeriod"/>
            </a:pPr>
            <a:r>
              <a:rPr lang="de-DE" sz="2800"/>
              <a:t>Allgemeine Informationen zu Schule als Staat</a:t>
            </a:r>
          </a:p>
          <a:p>
            <a:pPr marL="514350" indent="-514350">
              <a:buAutoNum type="arabicPeriod"/>
            </a:pPr>
            <a:r>
              <a:rPr lang="de-DE" sz="2800"/>
              <a:t>Parteien und Königspaar</a:t>
            </a:r>
          </a:p>
          <a:p>
            <a:pPr marL="514350" indent="-514350">
              <a:buAutoNum type="arabicPeriod"/>
            </a:pPr>
            <a:r>
              <a:rPr lang="de-DE" sz="2800"/>
              <a:t>Staatsdienst</a:t>
            </a:r>
          </a:p>
          <a:p>
            <a:pPr marL="514350" indent="-514350">
              <a:buAutoNum type="arabicPeriod"/>
            </a:pPr>
            <a:r>
              <a:rPr lang="de-DE" sz="2800"/>
              <a:t>Unternehmen</a:t>
            </a:r>
          </a:p>
          <a:p>
            <a:pPr marL="514350" indent="-514350">
              <a:buAutoNum type="arabicPeriod"/>
            </a:pPr>
            <a:r>
              <a:rPr lang="de-DE" sz="2800"/>
              <a:t>Fragen und Antworten</a:t>
            </a:r>
          </a:p>
        </p:txBody>
      </p:sp>
    </p:spTree>
    <p:extLst>
      <p:ext uri="{BB962C8B-B14F-4D97-AF65-F5344CB8AC3E}">
        <p14:creationId xmlns:p14="http://schemas.microsoft.com/office/powerpoint/2010/main" val="342654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03AF1C04-3FEF-41BD-BB84-2F263765B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DD5E267-EB6F-47DF-ABEF-2C1BED44D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2" name="Color Cover">
              <a:extLst>
                <a:ext uri="{FF2B5EF4-FFF2-40B4-BE49-F238E27FC236}">
                  <a16:creationId xmlns:a16="http://schemas.microsoft.com/office/drawing/2014/main" id="{4BA86AA3-0623-4268-861E-ADA01A7C07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Color Cover">
              <a:extLst>
                <a:ext uri="{FF2B5EF4-FFF2-40B4-BE49-F238E27FC236}">
                  <a16:creationId xmlns:a16="http://schemas.microsoft.com/office/drawing/2014/main" id="{72692EF2-4C1F-4ED7-9C00-6CF92783E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6828D02-A05D-412B-9F20-B68E970B9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16" name="Color">
              <a:extLst>
                <a:ext uri="{FF2B5EF4-FFF2-40B4-BE49-F238E27FC236}">
                  <a16:creationId xmlns:a16="http://schemas.microsoft.com/office/drawing/2014/main" id="{A1A8E50E-11DE-480E-A93B-F503760BC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Color">
              <a:extLst>
                <a:ext uri="{FF2B5EF4-FFF2-40B4-BE49-F238E27FC236}">
                  <a16:creationId xmlns:a16="http://schemas.microsoft.com/office/drawing/2014/main" id="{D2E2EE99-89A4-435B-B61A-3C8B5B2B2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Grafik 3" descr="Ein Bild, das Spielzeug, Plüsch, Lächeln, Cartoon enthält.&#10;&#10;Automatisch generierte Beschreibung">
            <a:extLst>
              <a:ext uri="{FF2B5EF4-FFF2-40B4-BE49-F238E27FC236}">
                <a16:creationId xmlns:a16="http://schemas.microsoft.com/office/drawing/2014/main" id="{FFF7D2FF-12DD-20EB-6895-51E02CCA0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900" y="889376"/>
            <a:ext cx="3269790" cy="217441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084529A-BDDD-C105-6A86-EBBD95D5D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5" y="819015"/>
            <a:ext cx="5501548" cy="1123011"/>
          </a:xfrm>
        </p:spPr>
        <p:txBody>
          <a:bodyPr anchor="b">
            <a:normAutofit/>
          </a:bodyPr>
          <a:lstStyle/>
          <a:p>
            <a:r>
              <a:rPr lang="de-DE" sz="4800">
                <a:solidFill>
                  <a:schemeClr val="bg1"/>
                </a:solidFill>
              </a:rPr>
              <a:t>Gesundheitsamt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733685-E241-3C5E-F9A7-D728EEC0B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618" y="2069868"/>
            <a:ext cx="7752550" cy="4284586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de-DE" sz="2400">
                <a:solidFill>
                  <a:schemeClr val="bg1"/>
                </a:solidFill>
              </a:rPr>
              <a:t>KRANKENHAUS: </a:t>
            </a:r>
          </a:p>
          <a:p>
            <a:r>
              <a:rPr lang="de-DE" sz="2400">
                <a:solidFill>
                  <a:schemeClr val="bg1"/>
                </a:solidFill>
              </a:rPr>
              <a:t>Wo? Im Krankenzimmer („Krankenhaus“) </a:t>
            </a:r>
          </a:p>
          <a:p>
            <a:r>
              <a:rPr lang="de-DE" sz="2400">
                <a:solidFill>
                  <a:schemeClr val="bg1"/>
                </a:solidFill>
              </a:rPr>
              <a:t>Professionelle Leitung durch Mitglieder der Erste-Hilfe-AG</a:t>
            </a:r>
          </a:p>
          <a:p>
            <a:endParaRPr lang="de-DE" sz="24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sz="2400">
                <a:solidFill>
                  <a:schemeClr val="bg1"/>
                </a:solidFill>
              </a:rPr>
              <a:t>HYGIENE: </a:t>
            </a:r>
          </a:p>
          <a:p>
            <a:r>
              <a:rPr lang="de-DE" sz="2400">
                <a:solidFill>
                  <a:schemeClr val="bg1"/>
                </a:solidFill>
              </a:rPr>
              <a:t>Inspizieren die Unternehmen (insbesondere beim Verkauf von Lebensmitteln)</a:t>
            </a:r>
          </a:p>
          <a:p>
            <a:r>
              <a:rPr lang="de-DE" sz="2400">
                <a:solidFill>
                  <a:schemeClr val="bg1"/>
                </a:solidFill>
              </a:rPr>
              <a:t>schauen sich an, ob die Unternehmen regelkonform arbeiten (z.B. achten auf Sauberkeit am Arbeitsplatz oder Einhaltung der Kühlkette)</a:t>
            </a:r>
          </a:p>
          <a:p>
            <a:r>
              <a:rPr lang="de-DE" sz="2400">
                <a:solidFill>
                  <a:schemeClr val="bg1"/>
                </a:solidFill>
              </a:rPr>
              <a:t>Dürfen bei Regelverstoß weitere Maßnahmen einleiten</a:t>
            </a:r>
          </a:p>
          <a:p>
            <a:endParaRPr lang="de-DE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92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Slide Background Fill">
            <a:extLst>
              <a:ext uri="{FF2B5EF4-FFF2-40B4-BE49-F238E27FC236}">
                <a16:creationId xmlns:a16="http://schemas.microsoft.com/office/drawing/2014/main" id="{03AF1C04-3FEF-41BD-BB84-2F263765B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DD5E267-EB6F-47DF-ABEF-2C1BED44D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45" name="Color Cover">
              <a:extLst>
                <a:ext uri="{FF2B5EF4-FFF2-40B4-BE49-F238E27FC236}">
                  <a16:creationId xmlns:a16="http://schemas.microsoft.com/office/drawing/2014/main" id="{4BA86AA3-0623-4268-861E-ADA01A7C07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Color Cover">
              <a:extLst>
                <a:ext uri="{FF2B5EF4-FFF2-40B4-BE49-F238E27FC236}">
                  <a16:creationId xmlns:a16="http://schemas.microsoft.com/office/drawing/2014/main" id="{72692EF2-4C1F-4ED7-9C00-6CF92783E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6828D02-A05D-412B-9F20-B68E970B9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49" name="Color">
              <a:extLst>
                <a:ext uri="{FF2B5EF4-FFF2-40B4-BE49-F238E27FC236}">
                  <a16:creationId xmlns:a16="http://schemas.microsoft.com/office/drawing/2014/main" id="{A1A8E50E-11DE-480E-A93B-F503760BC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Color">
              <a:extLst>
                <a:ext uri="{FF2B5EF4-FFF2-40B4-BE49-F238E27FC236}">
                  <a16:creationId xmlns:a16="http://schemas.microsoft.com/office/drawing/2014/main" id="{D2E2EE99-89A4-435B-B61A-3C8B5B2B2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Grafik 3" descr="Ein Bild, das Kleidung, Person, Mann, draußen enthält.&#10;&#10;Automatisch generierte Beschreibung">
            <a:extLst>
              <a:ext uri="{FF2B5EF4-FFF2-40B4-BE49-F238E27FC236}">
                <a16:creationId xmlns:a16="http://schemas.microsoft.com/office/drawing/2014/main" id="{4AC37913-1FFA-6697-A0AB-A81CEFAD9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400" y="1891459"/>
            <a:ext cx="3121561" cy="2083642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46906A8A-12DD-DF94-72B8-C455D0632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106" y="884156"/>
            <a:ext cx="5501548" cy="1105452"/>
          </a:xfrm>
        </p:spPr>
        <p:txBody>
          <a:bodyPr anchor="b">
            <a:normAutofit/>
          </a:bodyPr>
          <a:lstStyle/>
          <a:p>
            <a:r>
              <a:rPr lang="de-DE" sz="4800">
                <a:solidFill>
                  <a:schemeClr val="bg1"/>
                </a:solidFill>
              </a:rPr>
              <a:t>Polizei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87B360-C41C-F354-BB49-3CA141BA7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984" y="2207277"/>
            <a:ext cx="6922516" cy="405246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de-DE" sz="1900">
                <a:solidFill>
                  <a:schemeClr val="bg1"/>
                </a:solidFill>
              </a:rPr>
              <a:t>Es gibt eine/n </a:t>
            </a:r>
            <a:r>
              <a:rPr lang="de-DE" sz="1900" err="1">
                <a:solidFill>
                  <a:schemeClr val="bg1"/>
                </a:solidFill>
              </a:rPr>
              <a:t>PolizeipräsidentIn</a:t>
            </a:r>
            <a:r>
              <a:rPr lang="de-DE" sz="1900">
                <a:solidFill>
                  <a:schemeClr val="bg1"/>
                </a:solidFill>
              </a:rPr>
              <a:t> und PolizistInnen</a:t>
            </a:r>
          </a:p>
          <a:p>
            <a:pPr marL="0" indent="0">
              <a:buNone/>
            </a:pPr>
            <a:r>
              <a:rPr lang="de-DE" sz="1900">
                <a:solidFill>
                  <a:schemeClr val="bg1"/>
                </a:solidFill>
              </a:rPr>
              <a:t>Der/Die </a:t>
            </a:r>
            <a:r>
              <a:rPr lang="de-DE" sz="1900" err="1">
                <a:solidFill>
                  <a:schemeClr val="bg1"/>
                </a:solidFill>
              </a:rPr>
              <a:t>PolizeipräsidentIn</a:t>
            </a:r>
            <a:r>
              <a:rPr lang="de-DE" sz="1900">
                <a:solidFill>
                  <a:schemeClr val="bg1"/>
                </a:solidFill>
              </a:rPr>
              <a:t> wird durch Justizminister eingesetzt </a:t>
            </a:r>
            <a:r>
              <a:rPr lang="de-DE" sz="1900">
                <a:solidFill>
                  <a:schemeClr val="bg1"/>
                </a:solidFill>
                <a:sym typeface="Wingdings" panose="05000000000000000000" pitchFamily="2" charset="2"/>
              </a:rPr>
              <a:t> muss sich aber zuvor fristgerecht als Polizist beworben haben</a:t>
            </a:r>
            <a:br>
              <a:rPr lang="de-DE" sz="1900">
                <a:solidFill>
                  <a:schemeClr val="bg1"/>
                </a:solidFill>
              </a:rPr>
            </a:br>
            <a:br>
              <a:rPr lang="de-DE" sz="1900">
                <a:solidFill>
                  <a:schemeClr val="bg1"/>
                </a:solidFill>
              </a:rPr>
            </a:br>
            <a:br>
              <a:rPr lang="de-DE" sz="1900">
                <a:solidFill>
                  <a:schemeClr val="bg1"/>
                </a:solidFill>
              </a:rPr>
            </a:br>
            <a:r>
              <a:rPr lang="de-DE" sz="1900">
                <a:solidFill>
                  <a:schemeClr val="bg1"/>
                </a:solidFill>
              </a:rPr>
              <a:t>Aufgabenbereiche (u.a.): </a:t>
            </a:r>
          </a:p>
          <a:p>
            <a:r>
              <a:rPr lang="de-DE" sz="1900">
                <a:solidFill>
                  <a:schemeClr val="bg1"/>
                </a:solidFill>
              </a:rPr>
              <a:t>Gehen Anzeigen oder Hinweisen nach </a:t>
            </a:r>
          </a:p>
          <a:p>
            <a:r>
              <a:rPr lang="de-DE" sz="1900">
                <a:solidFill>
                  <a:schemeClr val="bg1"/>
                </a:solidFill>
              </a:rPr>
              <a:t>Machen Rundgänge und sehen nach dem Rechten</a:t>
            </a:r>
          </a:p>
          <a:p>
            <a:r>
              <a:rPr lang="de-DE" sz="1900">
                <a:solidFill>
                  <a:schemeClr val="bg1"/>
                </a:solidFill>
              </a:rPr>
              <a:t>Stellen Strafzettel aus</a:t>
            </a:r>
          </a:p>
          <a:p>
            <a:r>
              <a:rPr lang="de-DE" sz="1900">
                <a:solidFill>
                  <a:schemeClr val="bg1"/>
                </a:solidFill>
              </a:rPr>
              <a:t>Bewachen das Gefängnis</a:t>
            </a:r>
          </a:p>
          <a:p>
            <a:r>
              <a:rPr lang="de-DE" sz="1900">
                <a:solidFill>
                  <a:schemeClr val="bg1"/>
                </a:solidFill>
              </a:rPr>
              <a:t>Fungieren ggf. bei wichtigen Events als Bodyguards des Königspaars  </a:t>
            </a:r>
          </a:p>
          <a:p>
            <a:endParaRPr lang="de-DE" sz="1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43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Slide Background Fill">
            <a:extLst>
              <a:ext uri="{FF2B5EF4-FFF2-40B4-BE49-F238E27FC236}">
                <a16:creationId xmlns:a16="http://schemas.microsoft.com/office/drawing/2014/main" id="{03AF1C04-3FEF-41BD-BB84-2F263765B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DD5E267-EB6F-47DF-ABEF-2C1BED44D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45" name="Color Cover">
              <a:extLst>
                <a:ext uri="{FF2B5EF4-FFF2-40B4-BE49-F238E27FC236}">
                  <a16:creationId xmlns:a16="http://schemas.microsoft.com/office/drawing/2014/main" id="{4BA86AA3-0623-4268-861E-ADA01A7C07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Color Cover">
              <a:extLst>
                <a:ext uri="{FF2B5EF4-FFF2-40B4-BE49-F238E27FC236}">
                  <a16:creationId xmlns:a16="http://schemas.microsoft.com/office/drawing/2014/main" id="{72692EF2-4C1F-4ED7-9C00-6CF92783E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6828D02-A05D-412B-9F20-B68E970B9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49" name="Color">
              <a:extLst>
                <a:ext uri="{FF2B5EF4-FFF2-40B4-BE49-F238E27FC236}">
                  <a16:creationId xmlns:a16="http://schemas.microsoft.com/office/drawing/2014/main" id="{A1A8E50E-11DE-480E-A93B-F503760BC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Color">
              <a:extLst>
                <a:ext uri="{FF2B5EF4-FFF2-40B4-BE49-F238E27FC236}">
                  <a16:creationId xmlns:a16="http://schemas.microsoft.com/office/drawing/2014/main" id="{D2E2EE99-89A4-435B-B61A-3C8B5B2B2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46906A8A-12DD-DF94-72B8-C455D0632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106" y="884156"/>
            <a:ext cx="5501548" cy="894594"/>
          </a:xfrm>
        </p:spPr>
        <p:txBody>
          <a:bodyPr anchor="b">
            <a:normAutofit/>
          </a:bodyPr>
          <a:lstStyle/>
          <a:p>
            <a:r>
              <a:rPr lang="de-DE" sz="4800">
                <a:solidFill>
                  <a:schemeClr val="bg1"/>
                </a:solidFill>
              </a:rPr>
              <a:t>Zollbeamte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87B360-C41C-F354-BB49-3CA141BA7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984" y="1629664"/>
            <a:ext cx="6853072" cy="438600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de-DE" sz="18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sz="1800">
                <a:solidFill>
                  <a:schemeClr val="bg1"/>
                </a:solidFill>
              </a:rPr>
              <a:t>Die Zollbeamte regeln den Personen- und Warenverkehr des Staates. </a:t>
            </a:r>
          </a:p>
          <a:p>
            <a:pPr marL="0" indent="0">
              <a:buNone/>
            </a:pPr>
            <a:r>
              <a:rPr lang="de-DE" sz="1800">
                <a:solidFill>
                  <a:schemeClr val="bg1"/>
                </a:solidFill>
              </a:rPr>
              <a:t>Dazu gehört:</a:t>
            </a:r>
          </a:p>
          <a:p>
            <a:pPr marL="0" indent="0">
              <a:buNone/>
            </a:pPr>
            <a:endParaRPr lang="de-DE" sz="18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sz="1800">
                <a:solidFill>
                  <a:schemeClr val="bg1"/>
                </a:solidFill>
              </a:rPr>
              <a:t>- Überwachung der Check-In-Stationen</a:t>
            </a:r>
          </a:p>
          <a:p>
            <a:pPr marL="0" indent="0">
              <a:buNone/>
            </a:pPr>
            <a:r>
              <a:rPr lang="de-DE" sz="1800">
                <a:solidFill>
                  <a:schemeClr val="bg1"/>
                </a:solidFill>
              </a:rPr>
              <a:t>- Personenkontrolle bei Ankommen und Verlassen des Staates</a:t>
            </a:r>
          </a:p>
          <a:p>
            <a:pPr marL="0" indent="0">
              <a:buNone/>
            </a:pPr>
            <a:r>
              <a:rPr lang="de-DE" sz="1800">
                <a:solidFill>
                  <a:schemeClr val="bg1"/>
                </a:solidFill>
              </a:rPr>
              <a:t>- Ausstellung von Besucher-Ausweisen für Schulfremde</a:t>
            </a:r>
          </a:p>
          <a:p>
            <a:pPr marL="0" indent="0">
              <a:buNone/>
            </a:pPr>
            <a:r>
              <a:rPr lang="de-DE" sz="1800">
                <a:solidFill>
                  <a:schemeClr val="bg1"/>
                </a:solidFill>
              </a:rPr>
              <a:t>- Ausstellung von Ausnahmegenehmigungen für Wareneinfuhren  </a:t>
            </a:r>
          </a:p>
          <a:p>
            <a:pPr marL="0" indent="0">
              <a:buNone/>
            </a:pPr>
            <a:endParaRPr lang="de-DE" sz="18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sz="1800">
                <a:solidFill>
                  <a:schemeClr val="bg1"/>
                </a:solidFill>
              </a:rPr>
              <a:t>Zollbeamte müssen bereits vor Öffnung des Staates (9:00 Uhr) anwesend sein, um die Ausweiskontrolle pünktlich zu ermöglichen und arbeiten eng mit der Polizei zusammen. </a:t>
            </a:r>
          </a:p>
        </p:txBody>
      </p:sp>
      <p:pic>
        <p:nvPicPr>
          <p:cNvPr id="8" name="Grafik 7" descr="Ein Bild, das Fahrzeug, Kleidung, Landfahrzeug, Person enthält.&#10;&#10;Automatisch generierte Beschreibung">
            <a:extLst>
              <a:ext uri="{FF2B5EF4-FFF2-40B4-BE49-F238E27FC236}">
                <a16:creationId xmlns:a16="http://schemas.microsoft.com/office/drawing/2014/main" id="{E2B98D40-4ED8-B0E2-026A-E2D18569A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549" y="1648219"/>
            <a:ext cx="3245679" cy="216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68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Slide Background Fill">
            <a:extLst>
              <a:ext uri="{FF2B5EF4-FFF2-40B4-BE49-F238E27FC236}">
                <a16:creationId xmlns:a16="http://schemas.microsoft.com/office/drawing/2014/main" id="{03AF1C04-3FEF-41BD-BB84-2F263765B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DD5E267-EB6F-47DF-ABEF-2C1BED44D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48" name="Color Cover">
              <a:extLst>
                <a:ext uri="{FF2B5EF4-FFF2-40B4-BE49-F238E27FC236}">
                  <a16:creationId xmlns:a16="http://schemas.microsoft.com/office/drawing/2014/main" id="{4BA86AA3-0623-4268-861E-ADA01A7C07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Color Cover">
              <a:extLst>
                <a:ext uri="{FF2B5EF4-FFF2-40B4-BE49-F238E27FC236}">
                  <a16:creationId xmlns:a16="http://schemas.microsoft.com/office/drawing/2014/main" id="{72692EF2-4C1F-4ED7-9C00-6CF92783E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6828D02-A05D-412B-9F20-B68E970B9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52" name="Color">
              <a:extLst>
                <a:ext uri="{FF2B5EF4-FFF2-40B4-BE49-F238E27FC236}">
                  <a16:creationId xmlns:a16="http://schemas.microsoft.com/office/drawing/2014/main" id="{A1A8E50E-11DE-480E-A93B-F503760BC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Color">
              <a:extLst>
                <a:ext uri="{FF2B5EF4-FFF2-40B4-BE49-F238E27FC236}">
                  <a16:creationId xmlns:a16="http://schemas.microsoft.com/office/drawing/2014/main" id="{D2E2EE99-89A4-435B-B61A-3C8B5B2B2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Grafik 3" descr="Ein Bild, das Menschliches Gesicht, Kleidung, Person, Mikrofon enthält.&#10;&#10;Automatisch generierte Beschreibung">
            <a:extLst>
              <a:ext uri="{FF2B5EF4-FFF2-40B4-BE49-F238E27FC236}">
                <a16:creationId xmlns:a16="http://schemas.microsoft.com/office/drawing/2014/main" id="{D9E9B529-2285-54E0-EE1B-EC03A0A01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640" y="1891459"/>
            <a:ext cx="3673322" cy="2451942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4F95DFA8-B650-37FD-BD1D-3702E37E2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919283"/>
            <a:ext cx="9288009" cy="859467"/>
          </a:xfrm>
        </p:spPr>
        <p:txBody>
          <a:bodyPr anchor="b">
            <a:normAutofit/>
          </a:bodyPr>
          <a:lstStyle/>
          <a:p>
            <a:r>
              <a:rPr lang="de-DE" sz="3700">
                <a:solidFill>
                  <a:schemeClr val="bg1"/>
                </a:solidFill>
              </a:rPr>
              <a:t>RichterInnen &amp; Staatsanwalt/Staatsanwältin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E8AD8E-A4C9-69F5-695D-7890AD3F4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984" y="1778750"/>
            <a:ext cx="6401815" cy="423691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de-DE" sz="1800" b="1">
                <a:solidFill>
                  <a:schemeClr val="bg1"/>
                </a:solidFill>
              </a:rPr>
              <a:t>RichterInnen: </a:t>
            </a:r>
          </a:p>
          <a:p>
            <a:r>
              <a:rPr lang="de-DE" sz="1800">
                <a:solidFill>
                  <a:schemeClr val="bg1"/>
                </a:solidFill>
              </a:rPr>
              <a:t>Richten über Klagen und treffen Urteile</a:t>
            </a:r>
          </a:p>
          <a:p>
            <a:r>
              <a:rPr lang="de-DE" sz="1800">
                <a:solidFill>
                  <a:schemeClr val="bg1"/>
                </a:solidFill>
              </a:rPr>
              <a:t>Bekommen Gesetzbuch und Buch über Taten und ihre Strafen (z.B. Geldstrafen) </a:t>
            </a:r>
          </a:p>
          <a:p>
            <a:pPr marL="0" indent="0">
              <a:buNone/>
            </a:pPr>
            <a:r>
              <a:rPr lang="de-DE" sz="1800" b="1">
                <a:solidFill>
                  <a:schemeClr val="bg1"/>
                </a:solidFill>
              </a:rPr>
              <a:t>Staatsanwalt und Staatsanwältin:</a:t>
            </a:r>
          </a:p>
          <a:p>
            <a:r>
              <a:rPr lang="de-DE" sz="1800">
                <a:solidFill>
                  <a:schemeClr val="bg1"/>
                </a:solidFill>
              </a:rPr>
              <a:t>Vertritt den Staat und seine Interessen (Bekommen Gesetzbuch)</a:t>
            </a:r>
          </a:p>
          <a:p>
            <a:pPr marL="0" indent="0">
              <a:buNone/>
            </a:pPr>
            <a:r>
              <a:rPr lang="de-DE" sz="1800" b="1">
                <a:solidFill>
                  <a:schemeClr val="bg1"/>
                </a:solidFill>
              </a:rPr>
              <a:t>Pflichtverteidiger:</a:t>
            </a:r>
          </a:p>
          <a:p>
            <a:r>
              <a:rPr lang="de-DE" sz="1800">
                <a:solidFill>
                  <a:schemeClr val="bg1"/>
                </a:solidFill>
              </a:rPr>
              <a:t>Vertritt den/die Angeklagte/n, sofern dieser keinen Wahlverteidiger (bspw. durch eine private Anwaltskanzlei) hat. </a:t>
            </a:r>
          </a:p>
          <a:p>
            <a:endParaRPr lang="de-DE" sz="18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sz="1800">
                <a:solidFill>
                  <a:schemeClr val="bg1"/>
                </a:solidFill>
                <a:sym typeface="Wingdings" panose="05000000000000000000" pitchFamily="2" charset="2"/>
              </a:rPr>
              <a:t> Diese Stellen werden erst ab Klasse 8 vergeben</a:t>
            </a:r>
            <a:endParaRPr lang="de-DE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451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Slide Background Fill">
            <a:extLst>
              <a:ext uri="{FF2B5EF4-FFF2-40B4-BE49-F238E27FC236}">
                <a16:creationId xmlns:a16="http://schemas.microsoft.com/office/drawing/2014/main" id="{03AF1C04-3FEF-41BD-BB84-2F263765B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DD5E267-EB6F-47DF-ABEF-2C1BED44D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34" name="Color Cover">
              <a:extLst>
                <a:ext uri="{FF2B5EF4-FFF2-40B4-BE49-F238E27FC236}">
                  <a16:creationId xmlns:a16="http://schemas.microsoft.com/office/drawing/2014/main" id="{4BA86AA3-0623-4268-861E-ADA01A7C07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Color Cover">
              <a:extLst>
                <a:ext uri="{FF2B5EF4-FFF2-40B4-BE49-F238E27FC236}">
                  <a16:creationId xmlns:a16="http://schemas.microsoft.com/office/drawing/2014/main" id="{72692EF2-4C1F-4ED7-9C00-6CF92783E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6828D02-A05D-412B-9F20-B68E970B9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38" name="Color">
              <a:extLst>
                <a:ext uri="{FF2B5EF4-FFF2-40B4-BE49-F238E27FC236}">
                  <a16:creationId xmlns:a16="http://schemas.microsoft.com/office/drawing/2014/main" id="{A1A8E50E-11DE-480E-A93B-F503760BC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Color">
              <a:extLst>
                <a:ext uri="{FF2B5EF4-FFF2-40B4-BE49-F238E27FC236}">
                  <a16:creationId xmlns:a16="http://schemas.microsoft.com/office/drawing/2014/main" id="{D2E2EE99-89A4-435B-B61A-3C8B5B2B2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Inhaltsplatzhalter 3" descr="Ein Bild, das Text, Menschliches Gesicht, Kleidung, Frau enthält.&#10;&#10;Automatisch generierte Beschreibung">
            <a:extLst>
              <a:ext uri="{FF2B5EF4-FFF2-40B4-BE49-F238E27FC236}">
                <a16:creationId xmlns:a16="http://schemas.microsoft.com/office/drawing/2014/main" id="{2FAB1FA3-CCFC-8F4D-FE03-579A36CE91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4678" y="819015"/>
            <a:ext cx="3676631" cy="519665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F421BD9F-E45D-C097-8A45-1BB5C3881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5" y="819015"/>
            <a:ext cx="5501548" cy="9597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Jobagentur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3EA4A92-0147-70CE-5FF6-08568DEC6A2B}"/>
              </a:ext>
            </a:extLst>
          </p:cNvPr>
          <p:cNvSpPr txBox="1"/>
          <p:nvPr/>
        </p:nvSpPr>
        <p:spPr>
          <a:xfrm>
            <a:off x="1014984" y="2377009"/>
            <a:ext cx="5873495" cy="36386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Vermitteln Berufe an Arbeitssuchende oder Jobaussteiger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Beraten (unzufriedene) Angestellte über Alternativen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Planen ggf. die Vorstellungsgespräche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de-DE" sz="20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Unternehmen können hier auch Stellen ausschreiben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785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Slide Background Fill">
            <a:extLst>
              <a:ext uri="{FF2B5EF4-FFF2-40B4-BE49-F238E27FC236}">
                <a16:creationId xmlns:a16="http://schemas.microsoft.com/office/drawing/2014/main" id="{913AE63C-D5B4-45D1-ACFC-648CFFCF9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540E603-32DB-4DFF-A979-5D1B214A2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62" name="Color">
              <a:extLst>
                <a:ext uri="{FF2B5EF4-FFF2-40B4-BE49-F238E27FC236}">
                  <a16:creationId xmlns:a16="http://schemas.microsoft.com/office/drawing/2014/main" id="{91A94770-7E2B-4D2C-9833-991802364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olor">
              <a:extLst>
                <a:ext uri="{FF2B5EF4-FFF2-40B4-BE49-F238E27FC236}">
                  <a16:creationId xmlns:a16="http://schemas.microsoft.com/office/drawing/2014/main" id="{74E95EE7-6B52-4F5D-923D-633261E894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Grafik 3" descr="Ein Bild, das Papierprodukt, Geldschein, Papier, Text enthält.&#10;&#10;Automatisch generierte Beschreibung">
            <a:extLst>
              <a:ext uri="{FF2B5EF4-FFF2-40B4-BE49-F238E27FC236}">
                <a16:creationId xmlns:a16="http://schemas.microsoft.com/office/drawing/2014/main" id="{F269D9CA-DA97-87F2-D2EA-77AB7122A2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01" r="14619"/>
          <a:stretch/>
        </p:blipFill>
        <p:spPr>
          <a:xfrm>
            <a:off x="6803647" y="653615"/>
            <a:ext cx="4730214" cy="5540004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2DF7534E-849B-4F88-8B24-A7FF645B1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3D3507E7-B417-4964-B66C-E479F111B2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3FD2637-D5EB-41C9-866A-817BA98F5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998B94D-1BAA-46DB-BA73-8E2C8B50C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8689749-37CB-432B-B906-316AE3448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2EC1CCD-474D-495E-8739-12131F0D2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75F2745-BEF3-4218-9136-108728082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21F8CEF-8C86-43BF-95AF-BE22342860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58F2C3AB-2BBA-3621-215A-008E2D19C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9"/>
            <a:ext cx="5074368" cy="937501"/>
          </a:xfrm>
        </p:spPr>
        <p:txBody>
          <a:bodyPr anchor="b">
            <a:normAutofit/>
          </a:bodyPr>
          <a:lstStyle/>
          <a:p>
            <a:r>
              <a:rPr lang="de-DE" sz="4800">
                <a:solidFill>
                  <a:schemeClr val="bg1"/>
                </a:solidFill>
              </a:rPr>
              <a:t>Finanzbeamte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F7D24B-0F14-E3BB-316F-2DFE92D84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382" y="1996418"/>
            <a:ext cx="5683309" cy="4184926"/>
          </a:xfrm>
        </p:spPr>
        <p:txBody>
          <a:bodyPr anchor="t">
            <a:norm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Überprüfen die Verteilung des Geldes und das Einhalten des Mindestlohns </a:t>
            </a:r>
          </a:p>
          <a:p>
            <a:r>
              <a:rPr lang="de-DE" sz="2400">
                <a:solidFill>
                  <a:schemeClr val="bg1"/>
                </a:solidFill>
              </a:rPr>
              <a:t>Nehmen Währungstausch von Besuchern vor (Euro </a:t>
            </a:r>
            <a:r>
              <a:rPr lang="de-DE" sz="2400">
                <a:solidFill>
                  <a:schemeClr val="bg1"/>
                </a:solidFill>
                <a:sym typeface="Wingdings" panose="05000000000000000000" pitchFamily="2" charset="2"/>
              </a:rPr>
              <a:t> Börner) </a:t>
            </a:r>
            <a:endParaRPr lang="de-DE" sz="2400">
              <a:solidFill>
                <a:schemeClr val="bg1"/>
              </a:solidFill>
            </a:endParaRPr>
          </a:p>
          <a:p>
            <a:r>
              <a:rPr lang="de-DE" sz="2400">
                <a:solidFill>
                  <a:schemeClr val="bg1"/>
                </a:solidFill>
              </a:rPr>
              <a:t>Passen auf Wunsch des Arbeitgebers die Gehälter der Angestellten an</a:t>
            </a:r>
          </a:p>
          <a:p>
            <a:r>
              <a:rPr lang="de-DE" sz="2400">
                <a:solidFill>
                  <a:schemeClr val="bg1"/>
                </a:solidFill>
              </a:rPr>
              <a:t>Geben Kredite an Unternehmen aus </a:t>
            </a:r>
          </a:p>
        </p:txBody>
      </p:sp>
    </p:spTree>
    <p:extLst>
      <p:ext uri="{BB962C8B-B14F-4D97-AF65-F5344CB8AC3E}">
        <p14:creationId xmlns:p14="http://schemas.microsoft.com/office/powerpoint/2010/main" val="2111406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F2C3AB-2BBA-3621-215A-008E2D19C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Gibt es noch Fragen zum Staatsdienst?</a:t>
            </a:r>
          </a:p>
        </p:txBody>
      </p:sp>
      <p:pic>
        <p:nvPicPr>
          <p:cNvPr id="6" name="Inhaltsplatzhalter 5" descr="Ein Bild, das Cartoon, Darstellung, Clipart enthält.&#10;&#10;Automatisch generierte Beschreibung">
            <a:extLst>
              <a:ext uri="{FF2B5EF4-FFF2-40B4-BE49-F238E27FC236}">
                <a16:creationId xmlns:a16="http://schemas.microsoft.com/office/drawing/2014/main" id="{93655B96-6731-BB7D-57CF-0D14E0D2C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1190205"/>
            <a:ext cx="6780700" cy="447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87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DC2D89-1A68-509A-4F3D-6AB480CBD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/>
              <a:t>Unternehmensgründungen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75FB8D-2EA0-8AC3-D4F3-B0F89C011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301" y="1825625"/>
            <a:ext cx="11996818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/>
          </a:p>
          <a:p>
            <a:pPr marL="0" indent="0" algn="ctr">
              <a:buNone/>
            </a:pPr>
            <a:r>
              <a:rPr lang="de-DE" sz="2400"/>
              <a:t>Welche Unternehmen können gegründet werden?</a:t>
            </a:r>
          </a:p>
          <a:p>
            <a:pPr marL="0" indent="0" algn="ctr">
              <a:buNone/>
            </a:pPr>
            <a:endParaRPr lang="de-DE"/>
          </a:p>
          <a:p>
            <a:pPr marL="0" indent="0">
              <a:buNone/>
            </a:pPr>
            <a:r>
              <a:rPr lang="de-DE" sz="2400"/>
              <a:t>Gastronomie     –    Handwerk    –     Unterhaltung      –    Information     –     Sport    </a:t>
            </a:r>
          </a:p>
          <a:p>
            <a:pPr marL="0" indent="0" algn="ctr">
              <a:buNone/>
            </a:pPr>
            <a:endParaRPr lang="de-DE" sz="2400"/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8" name="Folienzoom 7">
                <a:extLst>
                  <a:ext uri="{FF2B5EF4-FFF2-40B4-BE49-F238E27FC236}">
                    <a16:creationId xmlns:a16="http://schemas.microsoft.com/office/drawing/2014/main" id="{FF0C7888-4514-6503-89B6-C26189588E2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51176" y="3922930"/>
              <a:ext cx="1281466" cy="1272180"/>
            </p:xfrm>
            <a:graphic>
              <a:graphicData uri="http://schemas.microsoft.com/office/powerpoint/2016/slidezoom">
                <pslz:sldZm>
                  <pslz:sldZmObj sldId="267" cId="3957972832">
                    <pslz:zmPr id="{4119BB2C-90E9-4ED3-B538-6AD8F5AA6406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281466" cy="12721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8" name="Folienzoom 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F0C7888-4514-6503-89B6-C26189588E2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176" y="3922930"/>
                <a:ext cx="1281466" cy="127218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1" name="Folienzoom 10">
                <a:extLst>
                  <a:ext uri="{FF2B5EF4-FFF2-40B4-BE49-F238E27FC236}">
                    <a16:creationId xmlns:a16="http://schemas.microsoft.com/office/drawing/2014/main" id="{EFEA3FDB-4805-488E-F7E5-6EB9F45C213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72588137"/>
                  </p:ext>
                </p:extLst>
              </p:nvPr>
            </p:nvGraphicFramePr>
            <p:xfrm>
              <a:off x="2971116" y="3871879"/>
              <a:ext cx="1272181" cy="1272181"/>
            </p:xfrm>
            <a:graphic>
              <a:graphicData uri="http://schemas.microsoft.com/office/powerpoint/2016/slidezoom">
                <pslz:sldZm>
                  <pslz:sldZmObj sldId="268" cId="1801550382">
                    <pslz:zmPr id="{C3C739FB-1DD1-47FC-B884-EC5B05F631CA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272181" cy="127218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1" name="Folienzoom 10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FEA3FDB-4805-488E-F7E5-6EB9F45C21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116" y="3871879"/>
                <a:ext cx="1272181" cy="127218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5" name="Folienzoom 4">
                <a:extLst>
                  <a:ext uri="{FF2B5EF4-FFF2-40B4-BE49-F238E27FC236}">
                    <a16:creationId xmlns:a16="http://schemas.microsoft.com/office/drawing/2014/main" id="{9B33EA51-CD5D-4D20-79F0-8B527CCD878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9444350"/>
                  </p:ext>
                </p:extLst>
              </p:nvPr>
            </p:nvGraphicFramePr>
            <p:xfrm>
              <a:off x="5298108" y="3815954"/>
              <a:ext cx="1588272" cy="1383933"/>
            </p:xfrm>
            <a:graphic>
              <a:graphicData uri="http://schemas.microsoft.com/office/powerpoint/2016/slidezoom">
                <pslz:sldZm>
                  <pslz:sldZmObj sldId="270" cId="3530063824">
                    <pslz:zmPr id="{C83E66AF-0E1D-44A0-8E69-C159F9EB6C4E}" returnToParent="0" imageType="cover" transitionDur="1000">
                      <p166:blipFill xmlns:p166="http://schemas.microsoft.com/office/powerpoint/2016/6/main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88272" cy="138393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" name="Folienzoom 4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9B33EA51-CD5D-4D20-79F0-8B527CCD878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8108" y="3815954"/>
                <a:ext cx="1588272" cy="138393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7" name="Folienzoom 6">
                <a:extLst>
                  <a:ext uri="{FF2B5EF4-FFF2-40B4-BE49-F238E27FC236}">
                    <a16:creationId xmlns:a16="http://schemas.microsoft.com/office/drawing/2014/main" id="{9B887275-B4F3-9F06-B267-CF872C080F0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14897962"/>
                  </p:ext>
                </p:extLst>
              </p:nvPr>
            </p:nvGraphicFramePr>
            <p:xfrm>
              <a:off x="8126134" y="3761362"/>
              <a:ext cx="1469340" cy="1420361"/>
            </p:xfrm>
            <a:graphic>
              <a:graphicData uri="http://schemas.microsoft.com/office/powerpoint/2016/slidezoom">
                <pslz:sldZm>
                  <pslz:sldZmObj sldId="273" cId="4282770490">
                    <pslz:zmPr id="{9F5C87E2-DCD4-4DE6-8EBE-E314C36B12CA}" returnToParent="0" imageType="cover" transitionDur="10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69340" cy="142036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7" name="Folienzoom 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B887275-B4F3-9F06-B267-CF872C080F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26134" y="3761362"/>
                <a:ext cx="1469340" cy="142036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0" name="Folienzoom 9">
                <a:extLst>
                  <a:ext uri="{FF2B5EF4-FFF2-40B4-BE49-F238E27FC236}">
                    <a16:creationId xmlns:a16="http://schemas.microsoft.com/office/drawing/2014/main" id="{3F04C8D6-37B2-C3A5-44B8-1D0FAA1C910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76234657"/>
                  </p:ext>
                </p:extLst>
              </p:nvPr>
            </p:nvGraphicFramePr>
            <p:xfrm>
              <a:off x="10367500" y="3751433"/>
              <a:ext cx="1275490" cy="1392627"/>
            </p:xfrm>
            <a:graphic>
              <a:graphicData uri="http://schemas.microsoft.com/office/powerpoint/2016/slidezoom">
                <pslz:sldZm>
                  <pslz:sldZmObj sldId="275" cId="1601662622">
                    <pslz:zmPr id="{ECAACB6D-A32B-4D8F-8127-95FEF441BA08}" returnToParent="0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275490" cy="139262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0" name="Folienzoom 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3F04C8D6-37B2-C3A5-44B8-1D0FAA1C91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7500" y="3751433"/>
                <a:ext cx="1275490" cy="139262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1852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D07EA2-59A5-311B-7440-F02E3A101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6308"/>
            <a:ext cx="3721608" cy="609092"/>
          </a:xfrm>
        </p:spPr>
        <p:txBody>
          <a:bodyPr>
            <a:normAutofit/>
          </a:bodyPr>
          <a:lstStyle/>
          <a:p>
            <a:r>
              <a:rPr lang="de-DE" sz="2800"/>
              <a:t>Gastronomie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8F9519-8DD9-7FBE-403D-F547C4AE8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80" y="1485901"/>
            <a:ext cx="5709063" cy="4643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/>
              <a:t>Ungefähr 60% aller Unternehmen sind Gastronomieunternehmen. </a:t>
            </a:r>
          </a:p>
          <a:p>
            <a:pPr marL="0" indent="0">
              <a:buNone/>
            </a:pPr>
            <a:br>
              <a:rPr lang="de-DE"/>
            </a:br>
            <a:r>
              <a:rPr lang="de-DE"/>
              <a:t>Egal ob Waffeln, Eis, </a:t>
            </a:r>
            <a:r>
              <a:rPr lang="de-DE" err="1"/>
              <a:t>Popkorn</a:t>
            </a:r>
            <a:r>
              <a:rPr lang="de-DE"/>
              <a:t>, Döner, Limonade, Kuchen, Schnitzel, Kaffee, Hamburger oder Müsli – vom schnellen Snack bis zum 5-Gänge-Menü – alles ist möglich! </a:t>
            </a:r>
          </a:p>
          <a:p>
            <a:pPr marL="0" indent="0">
              <a:buNone/>
            </a:pPr>
            <a:r>
              <a:rPr lang="de-DE"/>
              <a:t>Selbstverständlich sollte auch ein Lieferdienst nicht fehlen….</a:t>
            </a:r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r>
              <a:rPr lang="de-DE"/>
              <a:t>Gastronomieunternehmen sind verpflichtet, die Hygieneregeln einzuhalten. Alle Gründer eines Gastro-Unternehmens müssen verpflichtend an einer Hygieneschulung teilnehmen. </a:t>
            </a:r>
          </a:p>
        </p:txBody>
      </p:sp>
      <p:pic>
        <p:nvPicPr>
          <p:cNvPr id="8" name="Grafik 7" descr="Ein Bild, das Essen, Fastfood, Hamburger, Amerikanisches Essen enthält.&#10;&#10;Automatisch generierte Beschreibung">
            <a:extLst>
              <a:ext uri="{FF2B5EF4-FFF2-40B4-BE49-F238E27FC236}">
                <a16:creationId xmlns:a16="http://schemas.microsoft.com/office/drawing/2014/main" id="{D81CC26B-E586-56D4-6ED9-1576D0DC78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" r="-1" b="4914"/>
          <a:stretch/>
        </p:blipFill>
        <p:spPr>
          <a:xfrm>
            <a:off x="6553312" y="633617"/>
            <a:ext cx="2213682" cy="2236582"/>
          </a:xfrm>
          <a:prstGeom prst="rect">
            <a:avLst/>
          </a:prstGeom>
        </p:spPr>
      </p:pic>
      <p:pic>
        <p:nvPicPr>
          <p:cNvPr id="4" name="Grafik 3" descr="Ein Bild, das Symbol, Logo, Grafiken, Kreis enthält.&#10;&#10;Automatisch generierte Beschreibung">
            <a:extLst>
              <a:ext uri="{FF2B5EF4-FFF2-40B4-BE49-F238E27FC236}">
                <a16:creationId xmlns:a16="http://schemas.microsoft.com/office/drawing/2014/main" id="{B48F739B-63C2-DE70-B8FB-18E5D84A22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" r="485" b="4"/>
          <a:stretch/>
        </p:blipFill>
        <p:spPr>
          <a:xfrm>
            <a:off x="3424819" y="442384"/>
            <a:ext cx="960401" cy="970336"/>
          </a:xfrm>
          <a:prstGeom prst="rect">
            <a:avLst/>
          </a:prstGeom>
        </p:spPr>
      </p:pic>
      <p:pic>
        <p:nvPicPr>
          <p:cNvPr id="12" name="Grafik 11" descr="Ein Bild, das Softdrink, Zeichnung, Darstellung enthält.&#10;&#10;Automatisch generierte Beschreibung">
            <a:extLst>
              <a:ext uri="{FF2B5EF4-FFF2-40B4-BE49-F238E27FC236}">
                <a16:creationId xmlns:a16="http://schemas.microsoft.com/office/drawing/2014/main" id="{FBFFC887-A100-DD90-6349-1682C46BAA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7" r="24717" b="-2"/>
          <a:stretch/>
        </p:blipFill>
        <p:spPr>
          <a:xfrm>
            <a:off x="8941582" y="633617"/>
            <a:ext cx="2840845" cy="4128884"/>
          </a:xfrm>
          <a:prstGeom prst="rect">
            <a:avLst/>
          </a:prstGeom>
        </p:spPr>
      </p:pic>
      <p:pic>
        <p:nvPicPr>
          <p:cNvPr id="6" name="Grafik 5" descr="Ein Bild, das Frucht, Schüssel, Geschirr, Essen enthält.&#10;&#10;Automatisch generierte Beschreibung">
            <a:extLst>
              <a:ext uri="{FF2B5EF4-FFF2-40B4-BE49-F238E27FC236}">
                <a16:creationId xmlns:a16="http://schemas.microsoft.com/office/drawing/2014/main" id="{0D43ABD5-02B0-625D-6457-7970CB30B4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32" y="2999091"/>
            <a:ext cx="2584350" cy="258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728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54EC8D-3816-7CB1-FA5C-12B69B18C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25" y="274944"/>
            <a:ext cx="5040285" cy="1169585"/>
          </a:xfrm>
        </p:spPr>
        <p:txBody>
          <a:bodyPr anchor="b">
            <a:normAutofit/>
          </a:bodyPr>
          <a:lstStyle/>
          <a:p>
            <a:r>
              <a:rPr lang="de-DE" sz="4000"/>
              <a:t>Handwerk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759F1059-728C-0640-A1B5-A906E6023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15" y="1509061"/>
            <a:ext cx="6143371" cy="463153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/>
              <a:t>Lasst eurer Kreativität freien Lauf und gründet ein Handwerksunternehmen!</a:t>
            </a:r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r>
              <a:rPr lang="de-DE"/>
              <a:t>Bastelt, bedruckt, klebt oder zeichnet – egal ob T-Shirts, Taschen, Armbänder, Poster oder Gemälde. </a:t>
            </a:r>
          </a:p>
          <a:p>
            <a:pPr marL="0" indent="0">
              <a:buNone/>
            </a:pPr>
            <a:r>
              <a:rPr lang="de-DE"/>
              <a:t>Vielleicht findet ihr auch interessierte Unternehmen oder Parteien, die spezielle Designs bei euch in Auftrag geben?</a:t>
            </a:r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r>
              <a:rPr lang="de-DE"/>
              <a:t>Kreative Unternehmen werden bei </a:t>
            </a:r>
            <a:r>
              <a:rPr lang="de-DE" err="1"/>
              <a:t>SalS</a:t>
            </a:r>
            <a:r>
              <a:rPr lang="de-DE"/>
              <a:t> besonders gefördert – die Materialien werden euch deutlich günstiger zur Verfügung gestellt. </a:t>
            </a:r>
          </a:p>
        </p:txBody>
      </p:sp>
      <p:pic>
        <p:nvPicPr>
          <p:cNvPr id="10" name="Inhaltsplatzhalter 9" descr="Ein Bild, das Text, Darstellung, Design enthält.&#10;&#10;Automatisch generierte Beschreibung">
            <a:extLst>
              <a:ext uri="{FF2B5EF4-FFF2-40B4-BE49-F238E27FC236}">
                <a16:creationId xmlns:a16="http://schemas.microsoft.com/office/drawing/2014/main" id="{3CAA0B81-1E7E-1CF8-7181-5953F52A93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" r="2" b="755"/>
          <a:stretch/>
        </p:blipFill>
        <p:spPr>
          <a:xfrm>
            <a:off x="7608646" y="819832"/>
            <a:ext cx="2112264" cy="1999673"/>
          </a:xfrm>
          <a:prstGeom prst="rect">
            <a:avLst/>
          </a:prstGeom>
        </p:spPr>
      </p:pic>
      <p:pic>
        <p:nvPicPr>
          <p:cNvPr id="4" name="Grafik 3" descr="Ein Bild, das Entwurf, weiß, Symbol, Clipart enthält.&#10;&#10;Automatisch generierte Beschreibung">
            <a:extLst>
              <a:ext uri="{FF2B5EF4-FFF2-40B4-BE49-F238E27FC236}">
                <a16:creationId xmlns:a16="http://schemas.microsoft.com/office/drawing/2014/main" id="{5EFDAF89-CDC8-46D2-5E32-904157B6DF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" r="2" b="4590"/>
          <a:stretch/>
        </p:blipFill>
        <p:spPr>
          <a:xfrm>
            <a:off x="4136694" y="339476"/>
            <a:ext cx="1014804" cy="960712"/>
          </a:xfrm>
          <a:prstGeom prst="rect">
            <a:avLst/>
          </a:prstGeom>
        </p:spPr>
      </p:pic>
      <p:pic>
        <p:nvPicPr>
          <p:cNvPr id="12" name="Grafik 11" descr="Ein Bild, das Kleidung, Sportshirt, T-Shirt, oben enthält.&#10;&#10;Automatisch generierte Beschreibung">
            <a:extLst>
              <a:ext uri="{FF2B5EF4-FFF2-40B4-BE49-F238E27FC236}">
                <a16:creationId xmlns:a16="http://schemas.microsoft.com/office/drawing/2014/main" id="{52D3A980-F883-0720-6E60-EB4790C137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4" r="9264" b="26785"/>
          <a:stretch/>
        </p:blipFill>
        <p:spPr>
          <a:xfrm>
            <a:off x="8004814" y="3177363"/>
            <a:ext cx="3454400" cy="3213543"/>
          </a:xfrm>
          <a:prstGeom prst="rect">
            <a:avLst/>
          </a:prstGeom>
        </p:spPr>
      </p:pic>
      <p:pic>
        <p:nvPicPr>
          <p:cNvPr id="5" name="Grafik 4" descr="Ein Bild, das Zubehör, Tasche, Schultertasche, Tote Bag enthält.&#10;&#10;Automatisch generierte Beschreibung">
            <a:extLst>
              <a:ext uri="{FF2B5EF4-FFF2-40B4-BE49-F238E27FC236}">
                <a16:creationId xmlns:a16="http://schemas.microsoft.com/office/drawing/2014/main" id="{E033068C-8D9F-700A-EBDC-9B8650141D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286" y="467094"/>
            <a:ext cx="1617717" cy="296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50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879EEA-DFD4-B647-E84E-F568667C2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92" y="221488"/>
            <a:ext cx="3602736" cy="4526280"/>
          </a:xfrm>
        </p:spPr>
        <p:txBody>
          <a:bodyPr>
            <a:normAutofit/>
          </a:bodyPr>
          <a:lstStyle/>
          <a:p>
            <a:r>
              <a:rPr lang="de-DE" sz="4000"/>
              <a:t>Allgemeine Informationen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AE3611-44BB-27EF-97C9-FB14EF07C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149" y="1364488"/>
            <a:ext cx="7265851" cy="4992624"/>
          </a:xfrm>
        </p:spPr>
        <p:txBody>
          <a:bodyPr anchor="ctr">
            <a:noAutofit/>
          </a:bodyPr>
          <a:lstStyle/>
          <a:p>
            <a:r>
              <a:rPr lang="de-DE" sz="2400"/>
              <a:t>Öffnungszeiten der United States </a:t>
            </a:r>
            <a:r>
              <a:rPr lang="de-DE" sz="2400" err="1"/>
              <a:t>of</a:t>
            </a:r>
            <a:r>
              <a:rPr lang="de-DE" sz="2400"/>
              <a:t> Max Born: </a:t>
            </a:r>
            <a:r>
              <a:rPr lang="de-DE" sz="2400" b="1"/>
              <a:t>9:00 – 15:00 Uhr</a:t>
            </a:r>
          </a:p>
          <a:p>
            <a:r>
              <a:rPr lang="de-DE" sz="2400"/>
              <a:t>Anwesenheitspflicht: 5 Stunden pro Tag, </a:t>
            </a:r>
          </a:p>
          <a:p>
            <a:pPr marL="0" indent="0">
              <a:buNone/>
            </a:pPr>
            <a:r>
              <a:rPr lang="de-DE" sz="2400"/>
              <a:t>davon Arbeitszeit: 3 Stunden pro Tag </a:t>
            </a:r>
            <a:r>
              <a:rPr lang="de-DE" sz="2400">
                <a:sym typeface="Wingdings" panose="05000000000000000000" pitchFamily="2" charset="2"/>
              </a:rPr>
              <a:t> 2 Stunden „Freizeit“</a:t>
            </a:r>
          </a:p>
          <a:p>
            <a:r>
              <a:rPr lang="de-DE" sz="2400">
                <a:sym typeface="Wingdings" panose="05000000000000000000" pitchFamily="2" charset="2"/>
              </a:rPr>
              <a:t>Arbeitspflicht – jeder </a:t>
            </a:r>
            <a:r>
              <a:rPr lang="de-DE" sz="2400" b="1">
                <a:sym typeface="Wingdings" panose="05000000000000000000" pitchFamily="2" charset="2"/>
              </a:rPr>
              <a:t>muss</a:t>
            </a:r>
            <a:r>
              <a:rPr lang="de-DE" sz="2400">
                <a:sym typeface="Wingdings" panose="05000000000000000000" pitchFamily="2" charset="2"/>
              </a:rPr>
              <a:t> einen Beruf ausüben. </a:t>
            </a:r>
          </a:p>
          <a:p>
            <a:r>
              <a:rPr lang="de-DE" sz="2400">
                <a:sym typeface="Wingdings" panose="05000000000000000000" pitchFamily="2" charset="2"/>
              </a:rPr>
              <a:t>Nur ein Hauptberuf pro Person – man kann nicht Abgeordneter seiner Partei sein und nebenbei in einem Unternehmen arbeiten. Minijobs sind allerdings möglich!</a:t>
            </a:r>
          </a:p>
        </p:txBody>
      </p:sp>
    </p:spTree>
    <p:extLst>
      <p:ext uri="{BB962C8B-B14F-4D97-AF65-F5344CB8AC3E}">
        <p14:creationId xmlns:p14="http://schemas.microsoft.com/office/powerpoint/2010/main" val="234336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E0FD4C-08D1-BA59-13C2-E7C700D37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9881"/>
            <a:ext cx="5418501" cy="1571204"/>
          </a:xfrm>
        </p:spPr>
        <p:txBody>
          <a:bodyPr anchor="b">
            <a:normAutofit/>
          </a:bodyPr>
          <a:lstStyle/>
          <a:p>
            <a:r>
              <a:rPr lang="de-DE" sz="4000"/>
              <a:t>Freizeit- und Unterhaltungsindustrie</a:t>
            </a:r>
          </a:p>
        </p:txBody>
      </p:sp>
      <p:sp>
        <p:nvSpPr>
          <p:cNvPr id="26" name="Content Placeholder 12">
            <a:extLst>
              <a:ext uri="{FF2B5EF4-FFF2-40B4-BE49-F238E27FC236}">
                <a16:creationId xmlns:a16="http://schemas.microsoft.com/office/drawing/2014/main" id="{AA4CFBD7-2424-B4B1-B3B2-28A39706D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11085"/>
            <a:ext cx="5993461" cy="48817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/>
              <a:t>Da jedem Bürger 2 Stunden </a:t>
            </a:r>
            <a:r>
              <a:rPr lang="de-DE" sz="1400">
                <a:effectLst/>
              </a:rPr>
              <a:t>„</a:t>
            </a:r>
            <a:r>
              <a:rPr lang="de-DE"/>
              <a:t>Freizeit” zustehen, sollte auch Unterhaltung geboten werden.</a:t>
            </a:r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r>
              <a:rPr lang="de-DE"/>
              <a:t>Hierzu gehören u.a.</a:t>
            </a:r>
          </a:p>
          <a:p>
            <a:pPr marL="0" indent="0">
              <a:buNone/>
            </a:pPr>
            <a:r>
              <a:rPr lang="de-DE"/>
              <a:t>- Spielhallen</a:t>
            </a:r>
          </a:p>
          <a:p>
            <a:pPr marL="0" indent="0">
              <a:buNone/>
            </a:pPr>
            <a:r>
              <a:rPr lang="de-DE"/>
              <a:t>- Lasertag/NERF-Arena</a:t>
            </a:r>
          </a:p>
          <a:p>
            <a:pPr marL="0" indent="0">
              <a:buNone/>
            </a:pPr>
            <a:r>
              <a:rPr lang="de-DE"/>
              <a:t>- Casino</a:t>
            </a:r>
          </a:p>
          <a:p>
            <a:pPr marL="0" indent="0">
              <a:buNone/>
            </a:pPr>
            <a:r>
              <a:rPr lang="de-DE"/>
              <a:t>- Kino</a:t>
            </a:r>
          </a:p>
          <a:p>
            <a:pPr marL="0" indent="0">
              <a:buNone/>
            </a:pPr>
            <a:r>
              <a:rPr lang="de-DE"/>
              <a:t>- Theater</a:t>
            </a:r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r>
              <a:rPr lang="de-DE"/>
              <a:t>Allerdings ist es gerade in dieser Branche zu erwarten, dass viele Bürger die selben Unternehmen gründen möchten – hier wird es also vermehrt zu abgelehnten Unternehmensgründungen kommen. </a:t>
            </a:r>
          </a:p>
        </p:txBody>
      </p:sp>
      <p:pic>
        <p:nvPicPr>
          <p:cNvPr id="4" name="Grafik 3" descr="Ein Bild, das Entwurf, Clipart, Lächeln, Zeichnung enthält.&#10;&#10;Automatisch generierte Beschreibung">
            <a:extLst>
              <a:ext uri="{FF2B5EF4-FFF2-40B4-BE49-F238E27FC236}">
                <a16:creationId xmlns:a16="http://schemas.microsoft.com/office/drawing/2014/main" id="{BE39B522-623B-9F62-B9F9-57A0E1031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184" y="39881"/>
            <a:ext cx="1095757" cy="957137"/>
          </a:xfrm>
          <a:prstGeom prst="rect">
            <a:avLst/>
          </a:prstGeom>
        </p:spPr>
      </p:pic>
      <p:pic>
        <p:nvPicPr>
          <p:cNvPr id="6" name="Inhaltsplatzhalter 5" descr="Ein Bild, das Person, Handschuh, Kleidung, Modeaccessoire enthält.&#10;&#10;Automatisch generierte Beschreibung">
            <a:extLst>
              <a:ext uri="{FF2B5EF4-FFF2-40B4-BE49-F238E27FC236}">
                <a16:creationId xmlns:a16="http://schemas.microsoft.com/office/drawing/2014/main" id="{F141813E-AFB1-BF6B-C412-AC6C16010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169" y="680613"/>
            <a:ext cx="2540538" cy="1860943"/>
          </a:xfrm>
          <a:prstGeom prst="rect">
            <a:avLst/>
          </a:prstGeom>
        </p:spPr>
      </p:pic>
      <p:pic>
        <p:nvPicPr>
          <p:cNvPr id="8" name="Grafik 7" descr="Ein Bild, das Spielkasino, Casino, Spiele, Im Haus enthält.&#10;&#10;Automatisch generierte Beschreibung">
            <a:extLst>
              <a:ext uri="{FF2B5EF4-FFF2-40B4-BE49-F238E27FC236}">
                <a16:creationId xmlns:a16="http://schemas.microsoft.com/office/drawing/2014/main" id="{4A65181B-E8D2-595D-3FE1-7CA5C4B30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914" y="2975764"/>
            <a:ext cx="4295018" cy="2426685"/>
          </a:xfrm>
          <a:prstGeom prst="rect">
            <a:avLst/>
          </a:prstGeom>
        </p:spPr>
      </p:pic>
      <p:pic>
        <p:nvPicPr>
          <p:cNvPr id="11" name="Grafik 10" descr="Ein Bild, das Im Haus, Theater, Zentrum für darstellende Künste, Filmpalast enthält.&#10;&#10;Automatisch generierte Beschreibung">
            <a:extLst>
              <a:ext uri="{FF2B5EF4-FFF2-40B4-BE49-F238E27FC236}">
                <a16:creationId xmlns:a16="http://schemas.microsoft.com/office/drawing/2014/main" id="{A77AD138-67EC-37F3-B8F9-2DC18685EA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109" y="680614"/>
            <a:ext cx="2832313" cy="186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63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A00A99-4989-EDC8-5C1A-B12E9F0FE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4068" y="124289"/>
            <a:ext cx="4434720" cy="1716255"/>
          </a:xfrm>
        </p:spPr>
        <p:txBody>
          <a:bodyPr anchor="b">
            <a:normAutofit/>
          </a:bodyPr>
          <a:lstStyle/>
          <a:p>
            <a:r>
              <a:rPr lang="de-DE" sz="5200"/>
              <a:t>Information –Medien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209CEC-9DB0-854C-BB09-02A106153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4069" y="1944914"/>
            <a:ext cx="5291417" cy="4601029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de-DE">
                <a:solidFill>
                  <a:schemeClr val="tx1">
                    <a:alpha val="80000"/>
                  </a:schemeClr>
                </a:solidFill>
              </a:rPr>
              <a:t>Egal ob aktuelle Geschehnisse, politische Diskussionen, große Events oder die angeblichen Skandale und Intrigen der Reichen und Schönen – die Bürger der United States </a:t>
            </a:r>
            <a:r>
              <a:rPr lang="de-DE" err="1">
                <a:solidFill>
                  <a:schemeClr val="tx1">
                    <a:alpha val="80000"/>
                  </a:schemeClr>
                </a:solidFill>
              </a:rPr>
              <a:t>of</a:t>
            </a:r>
            <a:r>
              <a:rPr lang="de-DE">
                <a:solidFill>
                  <a:schemeClr val="tx1">
                    <a:alpha val="80000"/>
                  </a:schemeClr>
                </a:solidFill>
              </a:rPr>
              <a:t> Max Born haben ein Recht auf Information, weshalb Medienunternehmen dringend benötigt werden.</a:t>
            </a:r>
          </a:p>
          <a:p>
            <a:pPr marL="0" indent="0">
              <a:buNone/>
            </a:pPr>
            <a:endParaRPr lang="de-DE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de-DE">
                <a:solidFill>
                  <a:schemeClr val="tx1">
                    <a:alpha val="80000"/>
                  </a:schemeClr>
                </a:solidFill>
              </a:rPr>
              <a:t>Hierzu gehören u.a.</a:t>
            </a:r>
          </a:p>
          <a:p>
            <a:r>
              <a:rPr lang="de-DE">
                <a:solidFill>
                  <a:schemeClr val="tx1">
                    <a:alpha val="80000"/>
                  </a:schemeClr>
                </a:solidFill>
              </a:rPr>
              <a:t>ein eigener Radiosender</a:t>
            </a:r>
          </a:p>
          <a:p>
            <a:r>
              <a:rPr lang="de-DE">
                <a:solidFill>
                  <a:schemeClr val="tx1">
                    <a:alpha val="80000"/>
                  </a:schemeClr>
                </a:solidFill>
              </a:rPr>
              <a:t>Fernsehsender bzw. TV-Streams</a:t>
            </a:r>
          </a:p>
          <a:p>
            <a:r>
              <a:rPr lang="de-DE">
                <a:solidFill>
                  <a:schemeClr val="tx1">
                    <a:alpha val="80000"/>
                  </a:schemeClr>
                </a:solidFill>
              </a:rPr>
              <a:t>Zeitungsverlage</a:t>
            </a:r>
          </a:p>
          <a:p>
            <a:endParaRPr lang="de-DE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de-DE">
                <a:solidFill>
                  <a:schemeClr val="tx1">
                    <a:alpha val="80000"/>
                  </a:schemeClr>
                </a:solidFill>
              </a:rPr>
              <a:t>Es ist möglich, dass die Medien ebenfalls durch staatliche Zuschüsse unterstützt werden – die Pressefreiheit bleibt aber natürlich trotzdem erhalten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544FF9E-5F07-FC7D-4631-DFAF802595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48" b="-2"/>
          <a:stretch/>
        </p:blipFill>
        <p:spPr>
          <a:xfrm>
            <a:off x="7272741" y="1033861"/>
            <a:ext cx="789434" cy="806248"/>
          </a:xfrm>
          <a:prstGeom prst="rect">
            <a:avLst/>
          </a:prstGeom>
        </p:spPr>
      </p:pic>
      <p:pic>
        <p:nvPicPr>
          <p:cNvPr id="8" name="Grafik 7" descr="Ein Bild, das Design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CE7B33AA-C788-BC76-C611-BF2471B5FC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3" r="24730" b="-1"/>
          <a:stretch/>
        </p:blipFill>
        <p:spPr>
          <a:xfrm>
            <a:off x="2509526" y="956654"/>
            <a:ext cx="1680464" cy="1716255"/>
          </a:xfrm>
          <a:prstGeom prst="rect">
            <a:avLst/>
          </a:prstGeom>
        </p:spPr>
      </p:pic>
      <p:pic>
        <p:nvPicPr>
          <p:cNvPr id="6" name="Grafik 5" descr="Ein Bild, das Cartoon, Darstellung enthält.&#10;&#10;Automatisch generierte Beschreibung">
            <a:extLst>
              <a:ext uri="{FF2B5EF4-FFF2-40B4-BE49-F238E27FC236}">
                <a16:creationId xmlns:a16="http://schemas.microsoft.com/office/drawing/2014/main" id="{A25498AC-FC56-3082-E7E6-D151068524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7" r="-3" b="-3"/>
          <a:stretch/>
        </p:blipFill>
        <p:spPr>
          <a:xfrm>
            <a:off x="279143" y="3108025"/>
            <a:ext cx="4038509" cy="2668661"/>
          </a:xfrm>
          <a:prstGeom prst="rect">
            <a:avLst/>
          </a:prstGeom>
        </p:spPr>
      </p:pic>
      <p:pic>
        <p:nvPicPr>
          <p:cNvPr id="10" name="Grafik 9" descr="Ein Bild, das Text, Zeitung, Nachrichten, Veröffentlichung enthält.&#10;&#10;Automatisch generierte Beschreibung">
            <a:extLst>
              <a:ext uri="{FF2B5EF4-FFF2-40B4-BE49-F238E27FC236}">
                <a16:creationId xmlns:a16="http://schemas.microsoft.com/office/drawing/2014/main" id="{2CDBD0EC-AC38-E753-62AA-C1EDD468E6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87"/>
          <a:stretch/>
        </p:blipFill>
        <p:spPr>
          <a:xfrm>
            <a:off x="109950" y="1114115"/>
            <a:ext cx="2064249" cy="129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704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B69086-2C90-A03E-B815-75528C6F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242" y="121567"/>
            <a:ext cx="4753535" cy="1126372"/>
          </a:xfrm>
        </p:spPr>
        <p:txBody>
          <a:bodyPr>
            <a:normAutofit/>
          </a:bodyPr>
          <a:lstStyle/>
          <a:p>
            <a:r>
              <a:rPr lang="de-DE" sz="4000"/>
              <a:t>Sport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F1D390-D7A6-D6E9-582D-6CE53BCD6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3" y="1161386"/>
            <a:ext cx="4903634" cy="494699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1600"/>
          </a:p>
          <a:p>
            <a:pPr marL="0" indent="0">
              <a:buNone/>
            </a:pPr>
            <a:r>
              <a:rPr lang="de-DE" sz="1600"/>
              <a:t>Da sowohl der Polygrasplatz als auch die Stadthalle zum Staatsgebiet der United States </a:t>
            </a:r>
            <a:r>
              <a:rPr lang="de-DE" sz="1600" err="1"/>
              <a:t>of</a:t>
            </a:r>
            <a:r>
              <a:rPr lang="de-DE" sz="1600"/>
              <a:t> Max Born gehören, können auch diverse Sportveranstaltungen geplant werden. </a:t>
            </a:r>
          </a:p>
          <a:p>
            <a:pPr marL="0" indent="0">
              <a:buNone/>
            </a:pPr>
            <a:endParaRPr lang="de-DE" sz="1600"/>
          </a:p>
          <a:p>
            <a:pPr marL="0" indent="0">
              <a:buNone/>
            </a:pPr>
            <a:r>
              <a:rPr lang="de-DE" sz="1600"/>
              <a:t>Während einzelne Unternehmen sportliche Betätigungen wie Minigolf, Dart oder Federball anbieten können, können sich Eventagenturen auch auf Massenveranstaltungen wie bspw. ein Fußball-, Volleyball oder auch </a:t>
            </a:r>
            <a:r>
              <a:rPr lang="de-DE" sz="1600" err="1"/>
              <a:t>Dodgeball</a:t>
            </a:r>
            <a:r>
              <a:rPr lang="de-DE" sz="1600"/>
              <a:t>-Turniere spezialisieren, die dann über mehrere Stunden oder sogar Tage ausgetragen werden. </a:t>
            </a:r>
          </a:p>
          <a:p>
            <a:pPr marL="0" indent="0">
              <a:buNone/>
            </a:pPr>
            <a:endParaRPr lang="de-DE" sz="1600"/>
          </a:p>
          <a:p>
            <a:pPr marL="0" indent="0">
              <a:buNone/>
            </a:pPr>
            <a:r>
              <a:rPr lang="de-DE" sz="1600"/>
              <a:t>Selbstverständlich wird es auch ein staatliches Fitnessstudio geben!</a:t>
            </a:r>
          </a:p>
        </p:txBody>
      </p:sp>
      <p:pic>
        <p:nvPicPr>
          <p:cNvPr id="10" name="Grafik 9" descr="Ein Bild, das Person, körperliche Fitness, Trainingsausrüstung, Kleidung enthält.&#10;&#10;Automatisch generierte Beschreibung">
            <a:extLst>
              <a:ext uri="{FF2B5EF4-FFF2-40B4-BE49-F238E27FC236}">
                <a16:creationId xmlns:a16="http://schemas.microsoft.com/office/drawing/2014/main" id="{3C51F5BD-6D3C-61DC-D63E-5DF98300B2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9" r="17318"/>
          <a:stretch/>
        </p:blipFill>
        <p:spPr>
          <a:xfrm>
            <a:off x="362855" y="1161386"/>
            <a:ext cx="2254356" cy="2504518"/>
          </a:xfrm>
          <a:prstGeom prst="rect">
            <a:avLst/>
          </a:prstGeom>
        </p:spPr>
      </p:pic>
      <p:pic>
        <p:nvPicPr>
          <p:cNvPr id="8" name="Grafik 7" descr="Ein Bild, das Waffe, Darts, Dart enthält.&#10;&#10;Automatisch generierte Beschreibung">
            <a:extLst>
              <a:ext uri="{FF2B5EF4-FFF2-40B4-BE49-F238E27FC236}">
                <a16:creationId xmlns:a16="http://schemas.microsoft.com/office/drawing/2014/main" id="{3C8786C5-C4CE-A2F2-8E91-FACED9B5C5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" r="3293" b="-1"/>
          <a:stretch/>
        </p:blipFill>
        <p:spPr>
          <a:xfrm>
            <a:off x="2901449" y="1345092"/>
            <a:ext cx="2189555" cy="2444704"/>
          </a:xfrm>
          <a:prstGeom prst="rect">
            <a:avLst/>
          </a:prstGeom>
        </p:spPr>
      </p:pic>
      <p:pic>
        <p:nvPicPr>
          <p:cNvPr id="6" name="Grafik 5" descr="Ein Bild, das Sport, Sportspiele, Person, Schuhwerk enthält.&#10;&#10;Automatisch generierte Beschreibung">
            <a:extLst>
              <a:ext uri="{FF2B5EF4-FFF2-40B4-BE49-F238E27FC236}">
                <a16:creationId xmlns:a16="http://schemas.microsoft.com/office/drawing/2014/main" id="{EB2FACA5-E0E2-6FCA-8DC3-2560869148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6158"/>
          <a:stretch/>
        </p:blipFill>
        <p:spPr>
          <a:xfrm>
            <a:off x="362855" y="3931121"/>
            <a:ext cx="4034973" cy="2177258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1" name="Folienzoom 10">
                <a:extLst>
                  <a:ext uri="{FF2B5EF4-FFF2-40B4-BE49-F238E27FC236}">
                    <a16:creationId xmlns:a16="http://schemas.microsoft.com/office/drawing/2014/main" id="{B86B0034-5D91-F909-9940-4F743134ABB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67958593"/>
                  </p:ext>
                </p:extLst>
              </p:nvPr>
            </p:nvGraphicFramePr>
            <p:xfrm>
              <a:off x="7236194" y="35014"/>
              <a:ext cx="1031630" cy="1126372"/>
            </p:xfrm>
            <a:graphic>
              <a:graphicData uri="http://schemas.microsoft.com/office/powerpoint/2016/slidezoom">
                <pslz:sldZm>
                  <pslz:sldZmObj sldId="275" cId="1601662622">
                    <pslz:zmPr id="{ECAACB6D-A32B-4D8F-8127-95FEF441BA08}" returnToParent="0" imageType="cover" transitionDur="100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31630" cy="11263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1" name="Folienzoom 10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B86B0034-5D91-F909-9940-4F743134AB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6194" y="35014"/>
                <a:ext cx="1031630" cy="112637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16626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FE979E-355C-D988-CA7B-805FBB14A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48" y="270816"/>
            <a:ext cx="10066122" cy="1298448"/>
          </a:xfrm>
        </p:spPr>
        <p:txBody>
          <a:bodyPr anchor="b">
            <a:normAutofit/>
          </a:bodyPr>
          <a:lstStyle/>
          <a:p>
            <a:r>
              <a:rPr lang="de-DE"/>
              <a:t>Warenbestellungen, Mietgeräte und weitere Kosten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269077-233D-003A-934E-20C9D3A72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422" y="1685378"/>
            <a:ext cx="7048692" cy="5172622"/>
          </a:xfrm>
        </p:spPr>
        <p:txBody>
          <a:bodyPr anchor="ctr">
            <a:normAutofit fontScale="77500" lnSpcReduction="20000"/>
          </a:bodyPr>
          <a:lstStyle/>
          <a:p>
            <a:r>
              <a:rPr lang="de-DE" sz="2900"/>
              <a:t>Unternehmen müssen ALLE Waren aus dem Warenlager beziehen.</a:t>
            </a:r>
          </a:p>
          <a:p>
            <a:r>
              <a:rPr lang="de-DE" sz="2900"/>
              <a:t>Benötigte Mietgeräte (Waffeleisen, Popcornmaschine, …): Anfrage bei Unternehmensgründung oder selbst mitbringen.</a:t>
            </a:r>
          </a:p>
          <a:p>
            <a:r>
              <a:rPr lang="de-DE" sz="2900"/>
              <a:t>Raummiete (nach Raumgröße)</a:t>
            </a:r>
          </a:p>
          <a:p>
            <a:r>
              <a:rPr lang="de-DE" sz="2900"/>
              <a:t>Außerdem fallen Unternehmenssteuern an, deren Höhe ebenfalls vom Parlament festgelegt werden. </a:t>
            </a:r>
          </a:p>
          <a:p>
            <a:endParaRPr lang="de-DE" sz="2900"/>
          </a:p>
          <a:p>
            <a:pPr>
              <a:buFont typeface="Wingdings" panose="05000000000000000000" pitchFamily="2" charset="2"/>
              <a:buChar char="à"/>
            </a:pPr>
            <a:r>
              <a:rPr lang="de-DE" sz="2900">
                <a:sym typeface="Wingdings" panose="05000000000000000000" pitchFamily="2" charset="2"/>
              </a:rPr>
              <a:t>Eine gute Kalkulation ist daher wichtig, um die Wahrscheinlichkeit einer frühen Insolvenz zu verringern!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2900">
                <a:sym typeface="Wingdings" panose="05000000000000000000" pitchFamily="2" charset="2"/>
              </a:rPr>
              <a:t>Börner können am Ende des Projekts bis zu einer gewissen Höhe auch umgetauscht werden – erfolgreiche Unternehmer können also auch „echtes“ Geld verdienen!</a:t>
            </a:r>
            <a:endParaRPr lang="de-DE" sz="2900"/>
          </a:p>
        </p:txBody>
      </p:sp>
      <p:pic>
        <p:nvPicPr>
          <p:cNvPr id="5" name="Grafik 4" descr="Ein Bild, das Taschenrechner, Büroausstattung, Text, Im Haus enthält.&#10;&#10;Automatisch generierte Beschreibung">
            <a:extLst>
              <a:ext uri="{FF2B5EF4-FFF2-40B4-BE49-F238E27FC236}">
                <a16:creationId xmlns:a16="http://schemas.microsoft.com/office/drawing/2014/main" id="{8F4818AB-5256-598C-888A-17F8A4EDB3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6"/>
          <a:stretch/>
        </p:blipFill>
        <p:spPr>
          <a:xfrm>
            <a:off x="7874037" y="2194773"/>
            <a:ext cx="4049313" cy="292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3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B6965A-6C17-F9BA-9E87-3491FD64B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Autofit/>
          </a:bodyPr>
          <a:lstStyle/>
          <a:p>
            <a:r>
              <a:rPr lang="de-DE" sz="3200"/>
              <a:t>Wer darf Unternehmen gründen?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A4A2CD-84F3-6E49-4029-42F47DE02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074057"/>
            <a:ext cx="7115629" cy="50550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/>
              <a:t>Grundsätzlich dürfen alle Schülerinnen und Schüler ein Unternehmen gründen. Jedes Unternehmen bestimmt einen Gründer sowie eine beliebige Anzahl an Mitarbeitern. </a:t>
            </a:r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r>
              <a:rPr lang="de-DE"/>
              <a:t>Schülerinnen und Schüler der Klasse 5-7 benötigen jedoch einen Mentor, der/die bei wichtigen Fragen unterstützt, z.B. </a:t>
            </a:r>
          </a:p>
          <a:p>
            <a:pPr marL="0" indent="0">
              <a:buNone/>
            </a:pPr>
            <a:endParaRPr lang="de-DE"/>
          </a:p>
          <a:p>
            <a:pPr>
              <a:spcBef>
                <a:spcPts val="0"/>
              </a:spcBef>
            </a:pPr>
            <a:r>
              <a:rPr lang="de-DE"/>
              <a:t>wie viele Mitarbeiter sinnvoll sind,</a:t>
            </a:r>
          </a:p>
          <a:p>
            <a:pPr>
              <a:spcBef>
                <a:spcPts val="0"/>
              </a:spcBef>
            </a:pPr>
            <a:r>
              <a:rPr lang="de-DE"/>
              <a:t>welche Waren bestellt werden sollten,</a:t>
            </a:r>
          </a:p>
          <a:p>
            <a:pPr>
              <a:spcBef>
                <a:spcPts val="0"/>
              </a:spcBef>
            </a:pPr>
            <a:r>
              <a:rPr lang="de-DE"/>
              <a:t>wie hoch Preise und Gehälter sein sollten.</a:t>
            </a:r>
          </a:p>
          <a:p>
            <a:endParaRPr lang="de-DE"/>
          </a:p>
          <a:p>
            <a:pPr marL="0" indent="0">
              <a:buNone/>
            </a:pPr>
            <a:r>
              <a:rPr lang="de-DE"/>
              <a:t>Mentoren sind </a:t>
            </a:r>
            <a:r>
              <a:rPr lang="de-DE" b="1"/>
              <a:t>nicht</a:t>
            </a:r>
            <a:r>
              <a:rPr lang="de-DE"/>
              <a:t> automatisch verantwortlich für diese Unternehmen und müssen auch nicht jederzeit anwesend sein, sie sollen lediglich bei der Planung unterstützen und ggf. als Ansprechpartner dienen!</a:t>
            </a:r>
          </a:p>
        </p:txBody>
      </p:sp>
      <p:pic>
        <p:nvPicPr>
          <p:cNvPr id="5" name="Grafik 4" descr="Ein Bild, das Text, computer, Büroausstattung, Computer enthält.&#10;&#10;Automatisch generierte Beschreibung">
            <a:extLst>
              <a:ext uri="{FF2B5EF4-FFF2-40B4-BE49-F238E27FC236}">
                <a16:creationId xmlns:a16="http://schemas.microsoft.com/office/drawing/2014/main" id="{9C46CEFB-5318-193B-22D3-43042A0315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 r="3127"/>
          <a:stretch/>
        </p:blipFill>
        <p:spPr>
          <a:xfrm>
            <a:off x="8592591" y="2354225"/>
            <a:ext cx="3599409" cy="246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4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3CCE6A-543B-D39C-EBE4-8A44EBF01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" y="383980"/>
            <a:ext cx="5245398" cy="1106424"/>
          </a:xfrm>
        </p:spPr>
        <p:txBody>
          <a:bodyPr>
            <a:normAutofit/>
          </a:bodyPr>
          <a:lstStyle/>
          <a:p>
            <a:r>
              <a:rPr lang="de-DE" sz="2800"/>
              <a:t>Zulassung von Unternehmen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266BA9-A8D3-0EC8-2EB1-58C272120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5" y="1143731"/>
            <a:ext cx="5622773" cy="5082897"/>
          </a:xfrm>
        </p:spPr>
        <p:txBody>
          <a:bodyPr>
            <a:normAutofit/>
          </a:bodyPr>
          <a:lstStyle/>
          <a:p>
            <a:r>
              <a:rPr lang="de-DE" sz="1600" b="1"/>
              <a:t>Wer entscheidet, welche Unternehmen zugelassen werden?</a:t>
            </a:r>
          </a:p>
          <a:p>
            <a:pPr marL="0" indent="0">
              <a:buNone/>
            </a:pPr>
            <a:r>
              <a:rPr lang="de-DE" sz="1600"/>
              <a:t>Sollten zu viele Unternehmen eines Typs gegründet werden wollen, entscheidet zunächst die Schule als Staat-AG, welche Unternehmen </a:t>
            </a:r>
            <a:r>
              <a:rPr lang="de-DE" sz="1600" b="1"/>
              <a:t>aufgrund ihrer Gründungsunterlagen </a:t>
            </a:r>
            <a:r>
              <a:rPr lang="de-DE" sz="1600"/>
              <a:t>am vielversprechendsten klingen.</a:t>
            </a:r>
          </a:p>
          <a:p>
            <a:pPr marL="0" indent="0">
              <a:buNone/>
            </a:pPr>
            <a:r>
              <a:rPr lang="de-DE" sz="1600"/>
              <a:t>Sollten wir dabei zu keinem Entschluss kommen, entscheidet das Los. </a:t>
            </a:r>
          </a:p>
          <a:p>
            <a:r>
              <a:rPr lang="de-DE" sz="1600" b="1"/>
              <a:t>Mein Gründungsantrag wurde abgelehnt. Bin ich jetzt verloren?</a:t>
            </a:r>
          </a:p>
          <a:p>
            <a:pPr marL="0" indent="0">
              <a:buNone/>
            </a:pPr>
            <a:r>
              <a:rPr lang="de-DE" sz="1600"/>
              <a:t>Nein, denn es gibt mehrere Gründungsphasen – dazu gleich mehr. Außerdem kannst du dich selbstverständlich noch immer als Arbeitnehmer bei einem anderen Unternehmen oder dem Staat bewerben. </a:t>
            </a:r>
          </a:p>
          <a:p>
            <a:pPr marL="0" indent="0">
              <a:buNone/>
            </a:pPr>
            <a:endParaRPr lang="de-DE" sz="1400"/>
          </a:p>
          <a:p>
            <a:endParaRPr lang="de-DE" sz="1400"/>
          </a:p>
        </p:txBody>
      </p:sp>
      <p:pic>
        <p:nvPicPr>
          <p:cNvPr id="7" name="Grafik 6" descr="Ein Bild, das Person, Kleidung, Mann, Mantel enthält.&#10;&#10;Automatisch generierte Beschreibung">
            <a:extLst>
              <a:ext uri="{FF2B5EF4-FFF2-40B4-BE49-F238E27FC236}">
                <a16:creationId xmlns:a16="http://schemas.microsoft.com/office/drawing/2014/main" id="{FA8B20F3-6051-34C9-6C0C-AF9C43DC74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7" r="1" b="1"/>
          <a:stretch/>
        </p:blipFill>
        <p:spPr>
          <a:xfrm>
            <a:off x="7797423" y="1779505"/>
            <a:ext cx="3996620" cy="3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4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Person, Im Haus, Waschbecken, Schüssel enthält.&#10;&#10;Automatisch generierte Beschreibung">
            <a:extLst>
              <a:ext uri="{FF2B5EF4-FFF2-40B4-BE49-F238E27FC236}">
                <a16:creationId xmlns:a16="http://schemas.microsoft.com/office/drawing/2014/main" id="{3AA52597-EAF3-08C3-2F7F-2DD97F26C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3394" y="2372845"/>
            <a:ext cx="3262254" cy="211230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6A360DA-91B7-8B60-1D6A-54D84C649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5" y="383586"/>
            <a:ext cx="5501548" cy="1009785"/>
          </a:xfrm>
        </p:spPr>
        <p:txBody>
          <a:bodyPr anchor="b">
            <a:normAutofit/>
          </a:bodyPr>
          <a:lstStyle/>
          <a:p>
            <a:r>
              <a:rPr lang="de-DE" sz="4800"/>
              <a:t>Arbeitssuchende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6AA647-D6C5-48D7-D1F8-3772B6FA9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985" y="1828801"/>
            <a:ext cx="7054958" cy="4528456"/>
          </a:xfrm>
        </p:spPr>
        <p:txBody>
          <a:bodyPr anchor="t">
            <a:normAutofit/>
          </a:bodyPr>
          <a:lstStyle/>
          <a:p>
            <a:r>
              <a:rPr lang="de-DE"/>
              <a:t>Vor dem Projekt wird es mehrere Phasen geben, in dem man sich auf diverse Stellen bewerben kann. </a:t>
            </a:r>
          </a:p>
          <a:p>
            <a:endParaRPr lang="de-DE"/>
          </a:p>
          <a:p>
            <a:r>
              <a:rPr lang="de-DE"/>
              <a:t>Wer sich weigert, sich selbst eine Stelle zu suchen, wird einem Arbeitsplatz zugewiesen. Auch diverse Übergangsjobs wie </a:t>
            </a:r>
            <a:r>
              <a:rPr lang="de-DE" err="1"/>
              <a:t>z</a:t>
            </a:r>
            <a:r>
              <a:rPr lang="de-DE"/>
              <a:t>.B. Spülen von Besteck und Tellern ist dabei möglich.</a:t>
            </a:r>
          </a:p>
          <a:p>
            <a:endParaRPr lang="de-DE"/>
          </a:p>
          <a:p>
            <a:r>
              <a:rPr lang="de-DE"/>
              <a:t>Wer während des Projektes arbeitslos wird, erhält für diesen Tag Grundsicherung, sofern man sich unmittelbar beim Arbeitsamt meldet. Dort wird dann auch ein neuer Arbeitsplatz vermittelt.</a:t>
            </a:r>
          </a:p>
          <a:p>
            <a:endParaRPr lang="de-DE"/>
          </a:p>
          <a:p>
            <a:r>
              <a:rPr lang="de-DE"/>
              <a:t>Das Parlament entscheidet über die Höhe der Grundsicherung. </a:t>
            </a:r>
          </a:p>
          <a:p>
            <a:endParaRPr lang="de-DE" sz="2400"/>
          </a:p>
          <a:p>
            <a:endParaRPr lang="de-DE" sz="2400"/>
          </a:p>
          <a:p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30235298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A7D44A-6C8B-9310-20A7-EF121BB69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218" y="290286"/>
            <a:ext cx="6487955" cy="1320800"/>
          </a:xfrm>
        </p:spPr>
        <p:txBody>
          <a:bodyPr>
            <a:normAutofit/>
          </a:bodyPr>
          <a:lstStyle/>
          <a:p>
            <a:r>
              <a:rPr lang="de-DE"/>
              <a:t>Unternehmensgründungen - Ablauf</a:t>
            </a:r>
          </a:p>
        </p:txBody>
      </p:sp>
      <p:pic>
        <p:nvPicPr>
          <p:cNvPr id="6" name="Picture 4" descr="Glühbirne vor gelbem Hintergrund mit skizzierten Lichtstrahlen und Kabel">
            <a:extLst>
              <a:ext uri="{FF2B5EF4-FFF2-40B4-BE49-F238E27FC236}">
                <a16:creationId xmlns:a16="http://schemas.microsoft.com/office/drawing/2014/main" id="{D1A54114-6039-F0DF-0845-47DBDE4F18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59903" r="15644" b="-1"/>
          <a:stretch/>
        </p:blipFill>
        <p:spPr>
          <a:xfrm>
            <a:off x="20" y="10"/>
            <a:ext cx="2734036" cy="6876278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842596" y="6858000"/>
                </a:lnTo>
                <a:lnTo>
                  <a:pt x="0" y="1191846"/>
                </a:lnTo>
                <a:close/>
              </a:path>
            </a:pathLst>
          </a:custGeom>
        </p:spPr>
      </p:pic>
      <p:sp>
        <p:nvSpPr>
          <p:cNvPr id="7" name="Isosceles Triangle 8">
            <a:extLst>
              <a:ext uri="{FF2B5EF4-FFF2-40B4-BE49-F238E27FC236}">
                <a16:creationId xmlns:a16="http://schemas.microsoft.com/office/drawing/2014/main" id="{518E5A25-92C5-4F27-8E26-0AAAB0CDC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191846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668FDB8-7ECE-AE1A-6A08-268E58F19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6047" y="1611087"/>
            <a:ext cx="6924010" cy="4430276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e-DE" sz="1900"/>
              <a:t>Ab heute: Brainstorming + Pläne erstellen, mit MitschülerInnen austauschen </a:t>
            </a:r>
            <a:r>
              <a:rPr lang="de-DE" sz="1900">
                <a:sym typeface="Wingdings" panose="05000000000000000000" pitchFamily="2" charset="2"/>
              </a:rPr>
              <a:t> Materialien, Raumwünsche, Mitarbeiteranzahl etc. </a:t>
            </a:r>
            <a:endParaRPr lang="de-DE" sz="1900"/>
          </a:p>
          <a:p>
            <a:pPr marL="0" indent="0">
              <a:lnSpc>
                <a:spcPct val="90000"/>
              </a:lnSpc>
              <a:buNone/>
            </a:pPr>
            <a:endParaRPr lang="de-DE" sz="190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de-DE" sz="1900"/>
              <a:t> In Gründungsphase: Antrag „Unternehmensgründungen“ z.B. auf der Website </a:t>
            </a:r>
            <a:r>
              <a:rPr lang="de-DE" sz="1900">
                <a:hlinkClick r:id="rId3"/>
              </a:rPr>
              <a:t>www.schulealsstaatmbg.de</a:t>
            </a:r>
            <a:r>
              <a:rPr lang="de-DE" sz="1900"/>
              <a:t> herunterladen, ausfüllen und abgeben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de-DE" sz="1900"/>
              <a:t> Auf Genehmigung durch </a:t>
            </a:r>
            <a:r>
              <a:rPr lang="de-DE" sz="1900" err="1"/>
              <a:t>SalS</a:t>
            </a:r>
            <a:r>
              <a:rPr lang="de-DE" sz="1900"/>
              <a:t>-AG warten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de-DE" sz="1900"/>
              <a:t> Bei Genehmigung: Mitarbeiter anwerben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de-DE" sz="1900"/>
              <a:t> Bei Ablehnung: entweder Antrag stellen, um neues Unternehmen zu gründen oder bei einem anderen Unternehmen bewerben</a:t>
            </a:r>
          </a:p>
          <a:p>
            <a:pPr marL="0" indent="0">
              <a:lnSpc>
                <a:spcPct val="90000"/>
              </a:lnSpc>
              <a:buNone/>
            </a:pPr>
            <a:endParaRPr lang="de-DE" sz="1900"/>
          </a:p>
        </p:txBody>
      </p:sp>
    </p:spTree>
    <p:extLst>
      <p:ext uri="{BB962C8B-B14F-4D97-AF65-F5344CB8AC3E}">
        <p14:creationId xmlns:p14="http://schemas.microsoft.com/office/powerpoint/2010/main" val="5531455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256886-1FB3-BBBB-5197-4F07FDB94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47" y="609600"/>
            <a:ext cx="6487955" cy="1320800"/>
          </a:xfrm>
        </p:spPr>
        <p:txBody>
          <a:bodyPr>
            <a:normAutofit/>
          </a:bodyPr>
          <a:lstStyle/>
          <a:p>
            <a:r>
              <a:rPr lang="de-DE"/>
              <a:t>Unternehmensgründungen - Termine</a:t>
            </a:r>
          </a:p>
        </p:txBody>
      </p:sp>
      <p:pic>
        <p:nvPicPr>
          <p:cNvPr id="7" name="Picture 4" descr="Kalender auf Tisch">
            <a:extLst>
              <a:ext uri="{FF2B5EF4-FFF2-40B4-BE49-F238E27FC236}">
                <a16:creationId xmlns:a16="http://schemas.microsoft.com/office/drawing/2014/main" id="{5EC36B43-47F6-4370-EA5C-9AC51C2D2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19646" r="53814" b="1"/>
          <a:stretch/>
        </p:blipFill>
        <p:spPr>
          <a:xfrm>
            <a:off x="20" y="10"/>
            <a:ext cx="2734036" cy="6876278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842596" y="6858000"/>
                </a:lnTo>
                <a:lnTo>
                  <a:pt x="0" y="1191846"/>
                </a:lnTo>
                <a:close/>
              </a:path>
            </a:pathLst>
          </a:custGeom>
        </p:spPr>
      </p:pic>
      <p:sp>
        <p:nvSpPr>
          <p:cNvPr id="8" name="Isosceles Triangle 8">
            <a:extLst>
              <a:ext uri="{FF2B5EF4-FFF2-40B4-BE49-F238E27FC236}">
                <a16:creationId xmlns:a16="http://schemas.microsoft.com/office/drawing/2014/main" id="{518E5A25-92C5-4F27-8E26-0AAAB0CDC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191846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EAFBD6-4AC6-8577-4223-D1919E837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6047" y="2160589"/>
            <a:ext cx="6487955" cy="457404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e-DE" sz="1600"/>
              <a:t>Gründungsphase 1:          		</a:t>
            </a:r>
            <a:r>
              <a:rPr lang="de-DE" sz="1600" b="1"/>
              <a:t>20. Februar bis 3. März</a:t>
            </a:r>
          </a:p>
          <a:p>
            <a:pPr marL="0" indent="0">
              <a:lnSpc>
                <a:spcPct val="90000"/>
              </a:lnSpc>
              <a:buNone/>
            </a:pPr>
            <a:endParaRPr lang="de-DE" sz="1600"/>
          </a:p>
          <a:p>
            <a:pPr marL="0" indent="0">
              <a:lnSpc>
                <a:spcPct val="90000"/>
              </a:lnSpc>
              <a:buNone/>
            </a:pPr>
            <a:r>
              <a:rPr lang="de-DE" sz="1600"/>
              <a:t>Gründungsphase 2:          		</a:t>
            </a:r>
            <a:r>
              <a:rPr lang="de-DE" sz="1600" b="1"/>
              <a:t>18. März bis 12. April</a:t>
            </a:r>
          </a:p>
          <a:p>
            <a:pPr marL="0" indent="0">
              <a:lnSpc>
                <a:spcPct val="90000"/>
              </a:lnSpc>
              <a:buNone/>
            </a:pPr>
            <a:endParaRPr lang="de-DE" sz="1600"/>
          </a:p>
          <a:p>
            <a:pPr marL="0" indent="0">
              <a:lnSpc>
                <a:spcPct val="90000"/>
              </a:lnSpc>
              <a:buNone/>
            </a:pPr>
            <a:r>
              <a:rPr lang="de-DE" sz="1600"/>
              <a:t>Bewerbungsphase:	</a:t>
            </a:r>
            <a:r>
              <a:rPr lang="de-DE" sz="1600" b="1"/>
              <a:t>           		18. März bis 19. April</a:t>
            </a:r>
          </a:p>
          <a:p>
            <a:pPr marL="0" indent="0">
              <a:lnSpc>
                <a:spcPct val="90000"/>
              </a:lnSpc>
              <a:buNone/>
            </a:pPr>
            <a:endParaRPr lang="de-DE" sz="1600" b="1"/>
          </a:p>
          <a:p>
            <a:pPr marL="0" indent="0">
              <a:lnSpc>
                <a:spcPct val="90000"/>
              </a:lnSpc>
              <a:buNone/>
            </a:pPr>
            <a:r>
              <a:rPr lang="de-DE" sz="1600"/>
              <a:t>Ausschreibung offener Stellen:  	</a:t>
            </a:r>
            <a:r>
              <a:rPr lang="de-DE" sz="1600" b="1"/>
              <a:t>Ab 20. April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 sz="1600"/>
              <a:t>Zuweisung Arbeitslose:</a:t>
            </a:r>
            <a:r>
              <a:rPr lang="de-DE" sz="1600" b="1"/>
              <a:t>			Ab 6. Mai</a:t>
            </a:r>
          </a:p>
          <a:p>
            <a:pPr marL="0" indent="0">
              <a:lnSpc>
                <a:spcPct val="90000"/>
              </a:lnSpc>
              <a:buNone/>
            </a:pPr>
            <a:endParaRPr lang="de-DE" sz="1600" i="1"/>
          </a:p>
          <a:p>
            <a:pPr marL="0" indent="0">
              <a:lnSpc>
                <a:spcPct val="90000"/>
              </a:lnSpc>
              <a:buNone/>
            </a:pPr>
            <a:endParaRPr lang="de-DE" sz="1600" i="1"/>
          </a:p>
          <a:p>
            <a:pPr marL="0" indent="0">
              <a:lnSpc>
                <a:spcPct val="90000"/>
              </a:lnSpc>
              <a:buNone/>
            </a:pPr>
            <a:r>
              <a:rPr lang="de-DE" sz="1600" i="1"/>
              <a:t>Diese Auflistung findet ihr zeitnah auf der Website. </a:t>
            </a:r>
          </a:p>
          <a:p>
            <a:pPr marL="0" indent="0">
              <a:lnSpc>
                <a:spcPct val="90000"/>
              </a:lnSpc>
              <a:buNone/>
            </a:pPr>
            <a:endParaRPr lang="de-DE" sz="1600"/>
          </a:p>
          <a:p>
            <a:pPr marL="0" indent="0">
              <a:lnSpc>
                <a:spcPct val="90000"/>
              </a:lnSpc>
              <a:buNone/>
            </a:pPr>
            <a:r>
              <a:rPr lang="de-DE" sz="1600" i="1"/>
              <a:t>Je nach Bedarf auch Gründungsphase 3 im Mai/Juni möglich.</a:t>
            </a:r>
          </a:p>
          <a:p>
            <a:pPr marL="0" indent="0">
              <a:lnSpc>
                <a:spcPct val="90000"/>
              </a:lnSpc>
              <a:buNone/>
            </a:pPr>
            <a:endParaRPr lang="de-DE" sz="1200"/>
          </a:p>
          <a:p>
            <a:pPr marL="0" indent="0">
              <a:lnSpc>
                <a:spcPct val="90000"/>
              </a:lnSpc>
              <a:buNone/>
            </a:pPr>
            <a:endParaRPr lang="de-DE" sz="1200" b="1"/>
          </a:p>
        </p:txBody>
      </p:sp>
    </p:spTree>
    <p:extLst>
      <p:ext uri="{BB962C8B-B14F-4D97-AF65-F5344CB8AC3E}">
        <p14:creationId xmlns:p14="http://schemas.microsoft.com/office/powerpoint/2010/main" val="23393158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6C9DF9-2377-ADB5-86CC-31049E15C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166" y="-18143"/>
            <a:ext cx="5334197" cy="1708242"/>
          </a:xfrm>
        </p:spPr>
        <p:txBody>
          <a:bodyPr anchor="ctr">
            <a:normAutofit/>
          </a:bodyPr>
          <a:lstStyle/>
          <a:p>
            <a:r>
              <a:rPr lang="de-DE" sz="4000"/>
              <a:t>Häufig gestellte unnötige Fragen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43DD10-3CA2-D294-E4DF-6714FF335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166" y="1625600"/>
            <a:ext cx="6269863" cy="5050971"/>
          </a:xfrm>
        </p:spPr>
        <p:txBody>
          <a:bodyPr anchor="ctr">
            <a:normAutofit fontScale="92500" lnSpcReduction="20000"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de-DE" sz="1900"/>
              <a:t>Was passiert, wenn ich nicht arbeite?</a:t>
            </a: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de-DE" sz="1900" i="1"/>
              <a:t>Das Jobcenter wird dir einen Job verschaffen. Wenn du  diesen nicht antrittst, verstößt du gegen das </a:t>
            </a:r>
            <a:r>
              <a:rPr lang="de-DE" sz="1900" i="1" err="1"/>
              <a:t>Arbeitspflichtsgesetz</a:t>
            </a:r>
            <a:r>
              <a:rPr lang="de-DE" sz="1900" i="1"/>
              <a:t> und wirst angeklagt. Die Strafen für verweigerte Arbeit bestimmt das Strafgesetzbuch </a:t>
            </a:r>
            <a:r>
              <a:rPr lang="de-DE" sz="1900" i="1">
                <a:sym typeface="Wingdings" panose="05000000000000000000" pitchFamily="2" charset="2"/>
              </a:rPr>
              <a:t>(wird vom Parlament erstellt)</a:t>
            </a:r>
            <a:r>
              <a:rPr lang="de-DE" sz="1900" i="1"/>
              <a:t>. </a:t>
            </a: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endParaRPr lang="de-DE" sz="1900" i="1"/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de-DE" sz="1900"/>
              <a:t>Darf man eigentlich auch [hier beliebige illegale Aktivität einfügen]???</a:t>
            </a: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de-DE" sz="1900" i="1">
                <a:sym typeface="Wingdings" panose="05000000000000000000" pitchFamily="2" charset="2"/>
              </a:rPr>
              <a:t>….könnt ihr euch denken. </a:t>
            </a: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endParaRPr lang="de-DE" sz="1900" i="1">
              <a:sym typeface="Wingdings" panose="05000000000000000000" pitchFamily="2" charset="2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de-DE" sz="1900">
                <a:sym typeface="Wingdings" panose="05000000000000000000" pitchFamily="2" charset="2"/>
              </a:rPr>
              <a:t>Und was passiert dann, wenn ich [</a:t>
            </a:r>
            <a:r>
              <a:rPr lang="de-DE" sz="1900"/>
              <a:t>hier beliebige illegale Aktivität einfügen] mache???</a:t>
            </a:r>
            <a:r>
              <a:rPr lang="de-DE" sz="1900" err="1"/>
              <a:t>ß</a:t>
            </a:r>
            <a:endParaRPr lang="de-DE" sz="1900"/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de-DE" sz="1900" i="1">
                <a:sym typeface="Wingdings" panose="05000000000000000000" pitchFamily="2" charset="2"/>
              </a:rPr>
              <a:t>Wer erwischt wird, wird angeklagt oder direkt bestraft. Strafen regelt das Strafgesetzbuch.</a:t>
            </a: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endParaRPr lang="de-DE" sz="1900" i="1">
              <a:sym typeface="Wingdings" panose="05000000000000000000" pitchFamily="2" charset="2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de-DE" sz="1900">
                <a:sym typeface="Wingdings" panose="05000000000000000000" pitchFamily="2" charset="2"/>
              </a:rPr>
              <a:t>Also kann ich Politiker werden, ganz niedriger Strafen beschließen und dann [</a:t>
            </a:r>
            <a:r>
              <a:rPr lang="de-DE" sz="1900"/>
              <a:t>hier beliebige illegale Aktivität einfügen] machen?</a:t>
            </a: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de-DE" sz="1900" i="1">
                <a:sym typeface="Wingdings" panose="05000000000000000000" pitchFamily="2" charset="2"/>
              </a:rPr>
              <a:t>Ja, viel Erfolg dabei!</a:t>
            </a:r>
          </a:p>
          <a:p>
            <a:pPr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à"/>
            </a:pPr>
            <a:endParaRPr lang="de-DE" sz="1900"/>
          </a:p>
        </p:txBody>
      </p:sp>
      <p:pic>
        <p:nvPicPr>
          <p:cNvPr id="5" name="Grafik 4" descr="Ein Bild, das Text, Poster, Cartoon, Clipart enthält.&#10;&#10;Automatisch generierte Beschreibung">
            <a:extLst>
              <a:ext uri="{FF2B5EF4-FFF2-40B4-BE49-F238E27FC236}">
                <a16:creationId xmlns:a16="http://schemas.microsoft.com/office/drawing/2014/main" id="{65D6BF46-1C3A-C676-14F0-87156058EF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" r="2" b="967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59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79EDA6-6927-45BB-EFF5-5D2971D35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103" y="0"/>
            <a:ext cx="4646904" cy="1624520"/>
          </a:xfrm>
        </p:spPr>
        <p:txBody>
          <a:bodyPr anchor="ctr">
            <a:normAutofit/>
          </a:bodyPr>
          <a:lstStyle/>
          <a:p>
            <a:r>
              <a:rPr lang="de-DE" sz="3700"/>
              <a:t>Staatsgebiet, Ausweis, Währung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D50897-7DBF-859E-AB2D-48014F13E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1624520"/>
            <a:ext cx="5078507" cy="4731829"/>
          </a:xfrm>
        </p:spPr>
        <p:txBody>
          <a:bodyPr anchor="ctr">
            <a:normAutofit/>
          </a:bodyPr>
          <a:lstStyle/>
          <a:p>
            <a:r>
              <a:rPr lang="de-DE"/>
              <a:t>Das Staatsgebiet umfasst alle Räume sowie den Pausenhof, den Polygrasplatz und die Stadthalle</a:t>
            </a:r>
          </a:p>
          <a:p>
            <a:endParaRPr lang="de-DE"/>
          </a:p>
          <a:p>
            <a:r>
              <a:rPr lang="de-DE"/>
              <a:t>Schülerinnen, Schüler und Lehrkräfte erhaltet einen Ausweis, der an den Check-In Schaltern an den Eingängen des Schulgebäudes gescannt werden muss, wenn man den Staat betritt/verlässt.</a:t>
            </a:r>
          </a:p>
          <a:p>
            <a:endParaRPr lang="de-DE"/>
          </a:p>
          <a:p>
            <a:r>
              <a:rPr lang="de-DE"/>
              <a:t>Der Ausweis wird ebenfalls zum bezahlen verwendet – es gibt kein Bargeld!</a:t>
            </a:r>
          </a:p>
          <a:p>
            <a:endParaRPr lang="de-DE" sz="280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A5A246D-B8CF-B3F2-D8D8-BFBFC57A94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" t="-1" r="7621" b="-1"/>
          <a:stretch/>
        </p:blipFill>
        <p:spPr>
          <a:xfrm>
            <a:off x="5561464" y="1"/>
            <a:ext cx="6803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0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89D226-7372-631A-2A6E-0730BF585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" y="1967266"/>
            <a:ext cx="3748617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Habt</a:t>
            </a:r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ihr</a:t>
            </a:r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noch</a:t>
            </a:r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Fragen</a:t>
            </a:r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zur</a:t>
            </a:r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Unternehmensgründung</a:t>
            </a:r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5" name="Inhaltsplatzhalter 4" descr="Ein Bild, das Cartoon, Darstellung, Clipart enthält.&#10;&#10;Automatisch generierte Beschreibung">
            <a:extLst>
              <a:ext uri="{FF2B5EF4-FFF2-40B4-BE49-F238E27FC236}">
                <a16:creationId xmlns:a16="http://schemas.microsoft.com/office/drawing/2014/main" id="{01B2B4F7-7319-E9B0-122D-396D569B2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1190205"/>
            <a:ext cx="6780700" cy="447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81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8FDB8D-42D7-08D3-0F3B-B9CF15C15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Gibt es noch weitere Fragen?</a:t>
            </a:r>
            <a:br>
              <a:rPr lang="de-DE"/>
            </a:b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8BCC63-3772-9A1A-BDA8-92650AD89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33715"/>
            <a:ext cx="8596668" cy="4807648"/>
          </a:xfrm>
        </p:spPr>
        <p:txBody>
          <a:bodyPr/>
          <a:lstStyle/>
          <a:p>
            <a:r>
              <a:rPr lang="de-DE"/>
              <a:t>Wir stehen euch noch bis zum Ende der Stunde für Fragen zur Verfügung.</a:t>
            </a:r>
          </a:p>
          <a:p>
            <a:pPr marL="0" indent="0">
              <a:buNone/>
            </a:pPr>
            <a:r>
              <a:rPr lang="de-DE"/>
              <a:t>	oder </a:t>
            </a:r>
            <a:r>
              <a:rPr lang="de-DE" err="1"/>
              <a:t>Untis</a:t>
            </a:r>
            <a:r>
              <a:rPr lang="de-DE"/>
              <a:t>: </a:t>
            </a:r>
            <a:r>
              <a:rPr lang="de-DE" err="1"/>
              <a:t>SalS</a:t>
            </a:r>
            <a:endParaRPr lang="de-DE"/>
          </a:p>
          <a:p>
            <a:endParaRPr lang="de-DE"/>
          </a:p>
          <a:p>
            <a:r>
              <a:rPr lang="de-DE"/>
              <a:t>Parteigründungsformulare, Bewerbungsunterlagen zur Königswahl sowie einige gedruckte Ausgaben der Verfassung findet ihr vorne am Bühnenrand.</a:t>
            </a:r>
          </a:p>
          <a:p>
            <a:pPr marL="0" indent="0">
              <a:buNone/>
            </a:pPr>
            <a:endParaRPr lang="de-DE"/>
          </a:p>
          <a:p>
            <a:r>
              <a:rPr lang="de-DE"/>
              <a:t>Vielen Dank für eure Aufmerksamkeit!</a:t>
            </a:r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r>
              <a:rPr lang="de-DE"/>
              <a:t>	    </a:t>
            </a:r>
            <a:r>
              <a:rPr lang="de-DE" err="1"/>
              <a:t>www.schulealsstaatmbg.de</a:t>
            </a:r>
            <a:endParaRPr lang="de-DE"/>
          </a:p>
          <a:p>
            <a:endParaRPr lang="de-DE"/>
          </a:p>
        </p:txBody>
      </p:sp>
      <p:pic>
        <p:nvPicPr>
          <p:cNvPr id="5" name="Grafik 4" descr="Ein Bild, das Rechteck, Schrift, Zahl, Text enthält.&#10;&#10;Automatisch generierte Beschreibung">
            <a:extLst>
              <a:ext uri="{FF2B5EF4-FFF2-40B4-BE49-F238E27FC236}">
                <a16:creationId xmlns:a16="http://schemas.microsoft.com/office/drawing/2014/main" id="{E2520548-A3FD-FF05-67B1-8463FA5088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5" t="59874" r="14517" b="10917"/>
          <a:stretch/>
        </p:blipFill>
        <p:spPr>
          <a:xfrm>
            <a:off x="5602514" y="3429000"/>
            <a:ext cx="2220686" cy="62411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F91EDDF-E8DF-CA40-C3CB-1BABD00C0B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9" t="22645" r="14615" b="36508"/>
          <a:stretch/>
        </p:blipFill>
        <p:spPr>
          <a:xfrm>
            <a:off x="5529943" y="4397793"/>
            <a:ext cx="2220686" cy="226768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C4665B0-36C2-049F-270F-84495FD8F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012" y="4812231"/>
            <a:ext cx="3145971" cy="1624107"/>
          </a:xfrm>
          <a:prstGeom prst="rect">
            <a:avLst/>
          </a:prstGeom>
        </p:spPr>
      </p:pic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EB09ACF-09A3-61BF-920A-885AA0CA107C}"/>
              </a:ext>
            </a:extLst>
          </p:cNvPr>
          <p:cNvCxnSpPr/>
          <p:nvPr/>
        </p:nvCxnSpPr>
        <p:spPr>
          <a:xfrm>
            <a:off x="798286" y="4165600"/>
            <a:ext cx="91004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15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20E8CD-CA74-9AFF-3F97-7926CA3611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57200"/>
            <a:ext cx="10909640" cy="1368614"/>
          </a:xfrm>
        </p:spPr>
        <p:txBody>
          <a:bodyPr anchor="ctr">
            <a:normAutofit/>
          </a:bodyPr>
          <a:lstStyle/>
          <a:p>
            <a:r>
              <a:rPr lang="de-DE" sz="6600"/>
              <a:t>Parteien und Königspaar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nhaltsplatzhalter 4">
            <a:extLst>
              <a:ext uri="{FF2B5EF4-FFF2-40B4-BE49-F238E27FC236}">
                <a16:creationId xmlns:a16="http://schemas.microsoft.com/office/drawing/2014/main" id="{AD034D9F-6FDC-B9CA-6F39-CBE3FA357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806" y="2560593"/>
            <a:ext cx="3623903" cy="3605784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CCBA1D8-2887-8530-03D0-913E2A10B1A6}"/>
              </a:ext>
            </a:extLst>
          </p:cNvPr>
          <p:cNvGrpSpPr/>
          <p:nvPr/>
        </p:nvGrpSpPr>
        <p:grpSpPr>
          <a:xfrm>
            <a:off x="914211" y="2560594"/>
            <a:ext cx="4426072" cy="3605783"/>
            <a:chOff x="6096000" y="963768"/>
            <a:chExt cx="5896429" cy="4803638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51B0B888-09D1-B3E0-A503-25507CC55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1980974"/>
              <a:ext cx="5896429" cy="3786432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C5F272C3-DF48-2A93-2259-CB2E8A21A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7501" y="963768"/>
              <a:ext cx="1437100" cy="153269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177903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9C996B9-B5F0-9DE3-F370-5DB063ECF4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8" t="1361" r="7458" b="5714"/>
          <a:stretch/>
        </p:blipFill>
        <p:spPr bwMode="auto">
          <a:xfrm>
            <a:off x="3842657" y="-14027"/>
            <a:ext cx="4506685" cy="688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588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7CEBB1-1D3D-5670-3D05-B285B5000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Gründet eure eigene Partei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080F9E9D-45A9-EE42-BE0A-3AD6D552B99E}"/>
              </a:ext>
            </a:extLst>
          </p:cNvPr>
          <p:cNvGraphicFramePr/>
          <p:nvPr/>
        </p:nvGraphicFramePr>
        <p:xfrm>
          <a:off x="540657" y="1368217"/>
          <a:ext cx="11110685" cy="5311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2148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11FDEE-0518-E84F-8AFC-FE7CFB9E3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01" y="274104"/>
            <a:ext cx="9906199" cy="1157242"/>
          </a:xfrm>
        </p:spPr>
        <p:txBody>
          <a:bodyPr>
            <a:normAutofit/>
          </a:bodyPr>
          <a:lstStyle/>
          <a:p>
            <a:pPr algn="ctr"/>
            <a:r>
              <a:rPr lang="en-US" sz="4000" b="1"/>
              <a:t>Wahlkampagne ab jetzt bis 19.02.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44CD8F3-EA9B-B597-40E9-C0A5BB3FEDB0}"/>
              </a:ext>
            </a:extLst>
          </p:cNvPr>
          <p:cNvGrpSpPr/>
          <p:nvPr/>
        </p:nvGrpSpPr>
        <p:grpSpPr>
          <a:xfrm>
            <a:off x="3186156" y="2122098"/>
            <a:ext cx="5819688" cy="3875913"/>
            <a:chOff x="990600" y="0"/>
            <a:chExt cx="10515599" cy="7003390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ACF9E5B8-0DA9-1343-8DCB-930B4BE37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0600" y="0"/>
              <a:ext cx="10515599" cy="7003390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6BAC2BBB-4C57-094D-8EEF-F484913E4E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72" t="10885" r="65819" b="36823"/>
            <a:stretch/>
          </p:blipFill>
          <p:spPr>
            <a:xfrm>
              <a:off x="3018971" y="3889829"/>
              <a:ext cx="2365829" cy="1691163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075A4DAC-86B8-AB43-97F8-E0D6AF32F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87" t="8983" r="34126" b="43437"/>
            <a:stretch/>
          </p:blipFill>
          <p:spPr>
            <a:xfrm>
              <a:off x="8636001" y="3523591"/>
              <a:ext cx="2039257" cy="1538763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ECCAF1B4-A7B0-AE45-8062-9DAFBCC97C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5247" t="8540" r="1607" b="54009"/>
            <a:stretch/>
          </p:blipFill>
          <p:spPr>
            <a:xfrm>
              <a:off x="5900056" y="3698757"/>
              <a:ext cx="2205541" cy="1527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8660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67A5186C-3438-4D83-A03D-BD8A5E2D4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540DFB4-867C-E2BB-EE93-8ED16E271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5B034B-5ACD-5D4E-90F4-59DD9E59D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8" y="262028"/>
            <a:ext cx="10267749" cy="119044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Poster der </a:t>
            </a:r>
            <a:r>
              <a:rPr lang="en-US" sz="4000" err="1"/>
              <a:t>bisherigen</a:t>
            </a:r>
            <a:r>
              <a:rPr lang="en-US" sz="4000"/>
              <a:t> </a:t>
            </a:r>
            <a:r>
              <a:rPr lang="en-US" sz="4000" err="1"/>
              <a:t>Parteien</a:t>
            </a:r>
            <a:r>
              <a:rPr lang="en-US" sz="4000"/>
              <a:t> KPUSM | DPM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503305C-B02D-F42E-65D7-514701F5E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709" y="2473625"/>
            <a:ext cx="2046346" cy="363795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EB07234-251F-8907-D4E2-23C6A4A60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615" y="2473625"/>
            <a:ext cx="2128201" cy="363795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1927739-506E-431F-E0FE-5694B4894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6349" y="2473625"/>
            <a:ext cx="2200959" cy="363795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8702136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1925</Words>
  <Application>Microsoft Office PowerPoint</Application>
  <PresentationFormat>Breitbild</PresentationFormat>
  <Paragraphs>261</Paragraphs>
  <Slides>41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Trebuchet MS</vt:lpstr>
      <vt:lpstr>Wingdings</vt:lpstr>
      <vt:lpstr>Wingdings 3</vt:lpstr>
      <vt:lpstr>Facette</vt:lpstr>
      <vt:lpstr>Office</vt:lpstr>
      <vt:lpstr>United States of Max Born</vt:lpstr>
      <vt:lpstr>  Inhalte der heutigen Informationsveranstaltung</vt:lpstr>
      <vt:lpstr>Allgemeine Informationen</vt:lpstr>
      <vt:lpstr>Staatsgebiet, Ausweis, Währung</vt:lpstr>
      <vt:lpstr>Parteien und Königspaar</vt:lpstr>
      <vt:lpstr>PowerPoint-Präsentation</vt:lpstr>
      <vt:lpstr>Gründet eure eigene Partei</vt:lpstr>
      <vt:lpstr>Wahlkampagne ab jetzt bis 19.02.</vt:lpstr>
      <vt:lpstr>Poster der bisherigen Parteien KPUSM | DPM</vt:lpstr>
      <vt:lpstr>Wahlkampagne</vt:lpstr>
      <vt:lpstr>Das Parlament</vt:lpstr>
      <vt:lpstr>Was beschließt das Parlament?</vt:lpstr>
      <vt:lpstr>Unser Königspaar</vt:lpstr>
      <vt:lpstr>Königin &amp; König</vt:lpstr>
      <vt:lpstr>Wahltag: Parteien, Königin und König</vt:lpstr>
      <vt:lpstr>Gibt es noch Fragen zu Parteien und Königswahl?</vt:lpstr>
      <vt:lpstr>Staatsdienst</vt:lpstr>
      <vt:lpstr>Staatsdienst</vt:lpstr>
      <vt:lpstr>Staatsdienst</vt:lpstr>
      <vt:lpstr>Gesundheitsamt</vt:lpstr>
      <vt:lpstr>Polizei</vt:lpstr>
      <vt:lpstr>Zollbeamte</vt:lpstr>
      <vt:lpstr>RichterInnen &amp; Staatsanwalt/Staatsanwältin</vt:lpstr>
      <vt:lpstr>Jobagentur</vt:lpstr>
      <vt:lpstr>Finanzbeamte</vt:lpstr>
      <vt:lpstr>Gibt es noch Fragen zum Staatsdienst?</vt:lpstr>
      <vt:lpstr>Unternehmensgründungen</vt:lpstr>
      <vt:lpstr>Gastronomie</vt:lpstr>
      <vt:lpstr>Handwerk</vt:lpstr>
      <vt:lpstr>Freizeit- und Unterhaltungsindustrie</vt:lpstr>
      <vt:lpstr>Information –Medien</vt:lpstr>
      <vt:lpstr>Sport</vt:lpstr>
      <vt:lpstr>Warenbestellungen, Mietgeräte und weitere Kosten</vt:lpstr>
      <vt:lpstr>Wer darf Unternehmen gründen?</vt:lpstr>
      <vt:lpstr>Zulassung von Unternehmen</vt:lpstr>
      <vt:lpstr>Arbeitssuchende</vt:lpstr>
      <vt:lpstr>Unternehmensgründungen - Ablauf</vt:lpstr>
      <vt:lpstr>Unternehmensgründungen - Termine</vt:lpstr>
      <vt:lpstr>Häufig gestellte unnötige Fragen</vt:lpstr>
      <vt:lpstr>Habt ihr noch Fragen zur Unternehmensgründung?</vt:lpstr>
      <vt:lpstr>Gibt es noch weitere Fragen?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United States of Max Born</dc:title>
  <dc:creator>Denis Ortlieb</dc:creator>
  <cp:lastModifiedBy>Denis Ortlieb</cp:lastModifiedBy>
  <cp:revision>1</cp:revision>
  <dcterms:created xsi:type="dcterms:W3CDTF">2024-01-11T16:07:46Z</dcterms:created>
  <dcterms:modified xsi:type="dcterms:W3CDTF">2024-01-16T21:57:34Z</dcterms:modified>
</cp:coreProperties>
</file>